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8" r:id="rId2"/>
  </p:sldMasterIdLst>
  <p:notesMasterIdLst>
    <p:notesMasterId r:id="rId100"/>
  </p:notesMasterIdLst>
  <p:sldIdLst>
    <p:sldId id="256" r:id="rId3"/>
    <p:sldId id="391" r:id="rId4"/>
    <p:sldId id="258" r:id="rId5"/>
    <p:sldId id="393" r:id="rId6"/>
    <p:sldId id="348" r:id="rId7"/>
    <p:sldId id="350" r:id="rId8"/>
    <p:sldId id="351" r:id="rId9"/>
    <p:sldId id="354" r:id="rId10"/>
    <p:sldId id="353" r:id="rId11"/>
    <p:sldId id="349" r:id="rId12"/>
    <p:sldId id="355" r:id="rId13"/>
    <p:sldId id="356" r:id="rId14"/>
    <p:sldId id="362" r:id="rId15"/>
    <p:sldId id="442" r:id="rId16"/>
    <p:sldId id="443" r:id="rId17"/>
    <p:sldId id="444" r:id="rId18"/>
    <p:sldId id="445" r:id="rId19"/>
    <p:sldId id="436" r:id="rId20"/>
    <p:sldId id="437" r:id="rId21"/>
    <p:sldId id="395" r:id="rId22"/>
    <p:sldId id="375" r:id="rId23"/>
    <p:sldId id="439" r:id="rId24"/>
    <p:sldId id="363" r:id="rId25"/>
    <p:sldId id="370" r:id="rId26"/>
    <p:sldId id="361" r:id="rId27"/>
    <p:sldId id="364" r:id="rId28"/>
    <p:sldId id="365" r:id="rId29"/>
    <p:sldId id="390" r:id="rId30"/>
    <p:sldId id="371" r:id="rId31"/>
    <p:sldId id="379" r:id="rId32"/>
    <p:sldId id="394" r:id="rId33"/>
    <p:sldId id="380" r:id="rId34"/>
    <p:sldId id="455" r:id="rId35"/>
    <p:sldId id="449" r:id="rId36"/>
    <p:sldId id="454" r:id="rId37"/>
    <p:sldId id="372" r:id="rId38"/>
    <p:sldId id="414" r:id="rId39"/>
    <p:sldId id="273" r:id="rId40"/>
    <p:sldId id="279" r:id="rId41"/>
    <p:sldId id="274" r:id="rId42"/>
    <p:sldId id="275" r:id="rId43"/>
    <p:sldId id="278" r:id="rId44"/>
    <p:sldId id="276" r:id="rId45"/>
    <p:sldId id="277" r:id="rId46"/>
    <p:sldId id="280" r:id="rId47"/>
    <p:sldId id="378" r:id="rId48"/>
    <p:sldId id="416" r:id="rId49"/>
    <p:sldId id="417" r:id="rId50"/>
    <p:sldId id="418" r:id="rId51"/>
    <p:sldId id="419" r:id="rId52"/>
    <p:sldId id="420" r:id="rId53"/>
    <p:sldId id="421" r:id="rId54"/>
    <p:sldId id="422" r:id="rId55"/>
    <p:sldId id="423" r:id="rId56"/>
    <p:sldId id="424" r:id="rId57"/>
    <p:sldId id="425" r:id="rId58"/>
    <p:sldId id="426" r:id="rId59"/>
    <p:sldId id="433" r:id="rId60"/>
    <p:sldId id="427" r:id="rId61"/>
    <p:sldId id="435" r:id="rId62"/>
    <p:sldId id="440" r:id="rId63"/>
    <p:sldId id="404" r:id="rId64"/>
    <p:sldId id="434" r:id="rId65"/>
    <p:sldId id="428" r:id="rId66"/>
    <p:sldId id="429" r:id="rId67"/>
    <p:sldId id="430" r:id="rId68"/>
    <p:sldId id="431" r:id="rId69"/>
    <p:sldId id="432" r:id="rId70"/>
    <p:sldId id="308" r:id="rId71"/>
    <p:sldId id="344" r:id="rId72"/>
    <p:sldId id="345" r:id="rId73"/>
    <p:sldId id="346" r:id="rId74"/>
    <p:sldId id="311" r:id="rId75"/>
    <p:sldId id="312" r:id="rId76"/>
    <p:sldId id="313" r:id="rId77"/>
    <p:sldId id="30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96" r:id="rId92"/>
    <p:sldId id="397" r:id="rId93"/>
    <p:sldId id="398" r:id="rId94"/>
    <p:sldId id="399" r:id="rId95"/>
    <p:sldId id="400" r:id="rId96"/>
    <p:sldId id="401" r:id="rId97"/>
    <p:sldId id="402" r:id="rId98"/>
    <p:sldId id="403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43D4D7D-8103-4399-B30C-2C22E7D5A7E4}">
          <p14:sldIdLst>
            <p14:sldId id="256"/>
            <p14:sldId id="391"/>
          </p14:sldIdLst>
        </p14:section>
        <p14:section name="Problem Statement" id="{59E3587D-8E17-4805-BABC-1E9E2AA92DEB}">
          <p14:sldIdLst>
            <p14:sldId id="258"/>
            <p14:sldId id="393"/>
            <p14:sldId id="348"/>
            <p14:sldId id="350"/>
            <p14:sldId id="351"/>
            <p14:sldId id="354"/>
            <p14:sldId id="353"/>
            <p14:sldId id="349"/>
            <p14:sldId id="355"/>
            <p14:sldId id="356"/>
            <p14:sldId id="362"/>
            <p14:sldId id="442"/>
            <p14:sldId id="443"/>
            <p14:sldId id="444"/>
            <p14:sldId id="445"/>
            <p14:sldId id="436"/>
            <p14:sldId id="437"/>
            <p14:sldId id="395"/>
            <p14:sldId id="375"/>
            <p14:sldId id="439"/>
            <p14:sldId id="363"/>
            <p14:sldId id="370"/>
            <p14:sldId id="361"/>
            <p14:sldId id="364"/>
            <p14:sldId id="365"/>
            <p14:sldId id="390"/>
            <p14:sldId id="371"/>
            <p14:sldId id="379"/>
            <p14:sldId id="394"/>
            <p14:sldId id="380"/>
            <p14:sldId id="455"/>
            <p14:sldId id="449"/>
            <p14:sldId id="454"/>
          </p14:sldIdLst>
        </p14:section>
        <p14:section name="Approach" id="{8262B914-2978-4705-8601-B8B62515EF30}">
          <p14:sldIdLst>
            <p14:sldId id="372"/>
            <p14:sldId id="414"/>
            <p14:sldId id="273"/>
            <p14:sldId id="279"/>
            <p14:sldId id="274"/>
            <p14:sldId id="275"/>
            <p14:sldId id="278"/>
            <p14:sldId id="276"/>
            <p14:sldId id="277"/>
            <p14:sldId id="280"/>
            <p14:sldId id="378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33"/>
            <p14:sldId id="427"/>
            <p14:sldId id="435"/>
            <p14:sldId id="440"/>
            <p14:sldId id="404"/>
            <p14:sldId id="434"/>
            <p14:sldId id="428"/>
            <p14:sldId id="429"/>
            <p14:sldId id="430"/>
            <p14:sldId id="431"/>
            <p14:sldId id="432"/>
          </p14:sldIdLst>
        </p14:section>
        <p14:section name="Packet Effect" id="{E8CD75BC-37DC-4091-905E-6E6B6A2E08A2}">
          <p14:sldIdLst>
            <p14:sldId id="308"/>
            <p14:sldId id="344"/>
            <p14:sldId id="345"/>
            <p14:sldId id="346"/>
            <p14:sldId id="311"/>
            <p14:sldId id="312"/>
            <p14:sldId id="313"/>
            <p14:sldId id="309"/>
          </p14:sldIdLst>
        </p14:section>
        <p14:section name="Precision Loss" id="{1195E914-042E-4430-A5CA-2B0CEABB33CA}">
          <p14:sldIdLst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92" autoAdjust="0"/>
    <p:restoredTop sz="94780"/>
  </p:normalViewPr>
  <p:slideViewPr>
    <p:cSldViewPr snapToGrid="0">
      <p:cViewPr varScale="1">
        <p:scale>
          <a:sx n="74" d="100"/>
          <a:sy n="74" d="100"/>
        </p:scale>
        <p:origin x="246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72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notesMaster" Target="notesMasters/notesMaster1.xml"/><Relationship Id="rId105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E2BF98-16AF-4DCD-9CB9-F04B62CAC449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00DA0F-16C6-41FF-8307-4D003F823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51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00DA0F-16C6-41FF-8307-4D003F8231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8632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00DA0F-16C6-41FF-8307-4D003F8231B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43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/>
              <a:t>The </a:t>
            </a:r>
            <a:r>
              <a:rPr lang="en-US" dirty="0" err="1"/>
              <a:t>Input/Output</a:t>
            </a:r>
            <a:r>
              <a:rPr lang="en-US" dirty="0"/>
              <a:t> </a:t>
            </a:r>
            <a:r>
              <a:rPr lang="en-US" dirty="0" err="1"/>
              <a:t>behaviour</a:t>
            </a:r>
            <a:r>
              <a:rPr lang="en-US" dirty="0"/>
              <a:t> of the transducer</a:t>
            </a:r>
            <a:r>
              <a:rPr lang="en-US" baseline="0" dirty="0"/>
              <a:t> is the forwarding </a:t>
            </a:r>
            <a:r>
              <a:rPr lang="en-US" baseline="0" dirty="0" err="1"/>
              <a:t>behaviour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2EDBD-FA70-4C72-849F-F1ECF677F610}" type="slidenum">
              <a:rPr lang="he-IL" smtClean="0"/>
              <a:pPr/>
              <a:t>29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46405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/>
              <a:t>The </a:t>
            </a:r>
            <a:r>
              <a:rPr lang="en-US" dirty="0" err="1"/>
              <a:t>Input/Output</a:t>
            </a:r>
            <a:r>
              <a:rPr lang="en-US" dirty="0"/>
              <a:t> </a:t>
            </a:r>
            <a:r>
              <a:rPr lang="en-US" dirty="0" err="1"/>
              <a:t>behaviour</a:t>
            </a:r>
            <a:r>
              <a:rPr lang="en-US" dirty="0"/>
              <a:t> of the transducer</a:t>
            </a:r>
            <a:r>
              <a:rPr lang="en-US" baseline="0" dirty="0"/>
              <a:t> is the forwarding </a:t>
            </a:r>
            <a:r>
              <a:rPr lang="en-US" baseline="0" dirty="0" err="1"/>
              <a:t>behaviour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2EDBD-FA70-4C72-849F-F1ECF677F610}" type="slidenum">
              <a:rPr lang="he-IL" smtClean="0"/>
              <a:pPr/>
              <a:t>30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840609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/>
              <a:t>The </a:t>
            </a:r>
            <a:r>
              <a:rPr lang="en-US" dirty="0" err="1"/>
              <a:t>Input/Output</a:t>
            </a:r>
            <a:r>
              <a:rPr lang="en-US" dirty="0"/>
              <a:t> </a:t>
            </a:r>
            <a:r>
              <a:rPr lang="en-US" dirty="0" err="1"/>
              <a:t>behaviour</a:t>
            </a:r>
            <a:r>
              <a:rPr lang="en-US" dirty="0"/>
              <a:t> of the transducer</a:t>
            </a:r>
            <a:r>
              <a:rPr lang="en-US" baseline="0" dirty="0"/>
              <a:t> is the forwarding </a:t>
            </a:r>
            <a:r>
              <a:rPr lang="en-US" baseline="0" dirty="0" err="1"/>
              <a:t>behaviour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2EDBD-FA70-4C72-849F-F1ECF677F610}" type="slidenum">
              <a:rPr lang="he-IL" smtClean="0"/>
              <a:pPr/>
              <a:t>31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42433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/>
              <a:t>The </a:t>
            </a:r>
            <a:r>
              <a:rPr lang="en-US" dirty="0" err="1"/>
              <a:t>Input/Output</a:t>
            </a:r>
            <a:r>
              <a:rPr lang="en-US" dirty="0"/>
              <a:t> </a:t>
            </a:r>
            <a:r>
              <a:rPr lang="en-US" dirty="0" err="1"/>
              <a:t>behaviour</a:t>
            </a:r>
            <a:r>
              <a:rPr lang="en-US" dirty="0"/>
              <a:t> of the transducer</a:t>
            </a:r>
            <a:r>
              <a:rPr lang="en-US" baseline="0" dirty="0"/>
              <a:t> is the forwarding </a:t>
            </a:r>
            <a:r>
              <a:rPr lang="en-US" baseline="0" dirty="0" err="1"/>
              <a:t>behaviour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2EDBD-FA70-4C72-849F-F1ECF677F610}" type="slidenum">
              <a:rPr lang="he-IL" smtClean="0"/>
              <a:pPr/>
              <a:t>60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792371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Analysis is both</a:t>
            </a:r>
            <a:r>
              <a:rPr lang="en-US" baseline="0" dirty="0"/>
              <a:t> accurate and efficient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00DA0F-16C6-41FF-8307-4D003F8231BB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599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00DA0F-16C6-41FF-8307-4D003F8231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68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00DA0F-16C6-41FF-8307-4D003F8231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87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00DA0F-16C6-41FF-8307-4D003F8231B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11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71638" lvl="0" indent="-271638" algn="l" rtl="0">
              <a:buSzPct val="75000"/>
              <a:buChar char="-"/>
              <a:defRPr sz="1800"/>
            </a:pPr>
            <a:r>
              <a:rPr lang="en-US" sz="1200" dirty="0"/>
              <a:t>Networks don’t just have hosts and switches, also have </a:t>
            </a:r>
            <a:r>
              <a:rPr lang="en-US" sz="1200" dirty="0" err="1"/>
              <a:t>middleboxes</a:t>
            </a:r>
            <a:r>
              <a:rPr lang="en-US" sz="1200" dirty="0"/>
              <a:t>.</a:t>
            </a:r>
          </a:p>
          <a:p>
            <a:pPr marL="271638" lvl="0" indent="-271638" algn="l" rtl="0">
              <a:buSzPct val="75000"/>
              <a:buChar char="-"/>
              <a:defRPr sz="1800"/>
            </a:pPr>
            <a:r>
              <a:rPr lang="en-US" sz="1200" dirty="0"/>
              <a:t>Add </a:t>
            </a:r>
            <a:r>
              <a:rPr lang="en-US" sz="1200" dirty="0" err="1"/>
              <a:t>middleboxes</a:t>
            </a:r>
            <a:r>
              <a:rPr lang="en-US" sz="1200" dirty="0"/>
              <a:t> to enhance functionality.</a:t>
            </a:r>
          </a:p>
          <a:p>
            <a:pPr marL="271638" lvl="0" indent="-271638" algn="l" rtl="0">
              <a:buSzPct val="75000"/>
              <a:buChar char="-"/>
              <a:defRPr sz="1800"/>
            </a:pPr>
            <a:r>
              <a:rPr lang="en-US" sz="1200" dirty="0"/>
              <a:t>Security, performance, new functions.</a:t>
            </a: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8634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284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405A8-4238-2A4C-BE45-8EFE1820939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45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824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00DA0F-16C6-41FF-8307-4D003F8231B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50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5262-08C6-4BD6-A084-E8FAF20A4710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2C8C8-F196-4DBE-97B7-4F2DBEEE1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06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5262-08C6-4BD6-A084-E8FAF20A4710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2C8C8-F196-4DBE-97B7-4F2DBEEE1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315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5262-08C6-4BD6-A084-E8FAF20A4710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2C8C8-F196-4DBE-97B7-4F2DBEEE1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9828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A0AAC-ECA4-0343-8FE9-D0C0B84DC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0588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0C140D-9A6A-49E8-9221-3529B2CDC5C4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98744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14E429-AD7A-4EDE-B4D3-868489352487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60712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F1276A-C301-4719-B117-BC3E3AD6ED42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08608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668DDC-7395-49BA-9DFE-55429EA75E2C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41797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F13B83-82B7-4E80-BE53-AF7B0FB9F24D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80800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AE0C48-4CAD-420E-8A4D-5FDE24D7B1F7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75851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11F2BD-8394-483C-A3C0-3C76752F8522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6586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5262-08C6-4BD6-A084-E8FAF20A4710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2C8C8-F196-4DBE-97B7-4F2DBEEE1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92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F2ADEF-E063-4B11-9774-CD5F41A73CD2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47852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E90A4D-1BB4-4932-9F69-A24063458D36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7775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24CDD6-A450-433A-B379-559425C0BBD3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50944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D0365A-7888-417F-8EFF-B641B812755F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4567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5262-08C6-4BD6-A084-E8FAF20A4710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2C8C8-F196-4DBE-97B7-4F2DBEEE1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198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5262-08C6-4BD6-A084-E8FAF20A4710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2C8C8-F196-4DBE-97B7-4F2DBEEE1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285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5262-08C6-4BD6-A084-E8FAF20A4710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2C8C8-F196-4DBE-97B7-4F2DBEEE1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794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5262-08C6-4BD6-A084-E8FAF20A4710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2C8C8-F196-4DBE-97B7-4F2DBEEE1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69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5262-08C6-4BD6-A084-E8FAF20A4710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2C8C8-F196-4DBE-97B7-4F2DBEEE1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88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5262-08C6-4BD6-A084-E8FAF20A4710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2C8C8-F196-4DBE-97B7-4F2DBEEE1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972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A5262-08C6-4BD6-A084-E8FAF20A4710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2C8C8-F196-4DBE-97B7-4F2DBEEE1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87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A5262-08C6-4BD6-A084-E8FAF20A4710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12C8C8-F196-4DBE-97B7-4F2DBEEE1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48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he-IL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he-IL" smtClean="0"/>
              <a:t>Click to edit Master text styles</a:t>
            </a:r>
          </a:p>
          <a:p>
            <a:pPr lvl="1"/>
            <a:r>
              <a:rPr lang="en-US" altLang="he-IL" smtClean="0"/>
              <a:t>Second level</a:t>
            </a:r>
          </a:p>
          <a:p>
            <a:pPr lvl="2"/>
            <a:r>
              <a:rPr lang="en-US" altLang="he-IL" smtClean="0"/>
              <a:t>Third level</a:t>
            </a:r>
          </a:p>
          <a:p>
            <a:pPr lvl="3"/>
            <a:r>
              <a:rPr lang="en-US" altLang="he-IL" smtClean="0"/>
              <a:t>Fourth level</a:t>
            </a:r>
          </a:p>
          <a:p>
            <a:pPr lvl="4"/>
            <a:r>
              <a:rPr lang="en-US" altLang="he-IL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076E9878-A0A1-4161-8183-A619CA8EC098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0671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Times New Roman (Hebrew)" panose="0202060305040502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Times New Roman (Hebrew)" panose="0202060305040502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Times New Roman (Hebrew)" panose="0202060305040502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Times New Roman (Hebrew)" panose="02020603050405020304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Times New Roman (Hebrew)" panose="02020603050405020304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Times New Roman (Hebrew)" panose="02020603050405020304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Times New Roman (Hebrew)" panose="02020603050405020304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Times New Roman (Hebrew)" panose="02020603050405020304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6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8.w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f"/><Relationship Id="rId11" Type="http://schemas.openxmlformats.org/officeDocument/2006/relationships/image" Target="../media/image2.tiff"/><Relationship Id="rId5" Type="http://schemas.openxmlformats.org/officeDocument/2006/relationships/image" Target="../media/image7.tiff"/><Relationship Id="rId10" Type="http://schemas.openxmlformats.org/officeDocument/2006/relationships/image" Target="../media/image12.tiff"/><Relationship Id="rId4" Type="http://schemas.openxmlformats.org/officeDocument/2006/relationships/image" Target="../media/image6.jpeg"/><Relationship Id="rId9" Type="http://schemas.openxmlformats.org/officeDocument/2006/relationships/image" Target="../media/image1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9.png"/><Relationship Id="rId3" Type="http://schemas.openxmlformats.org/officeDocument/2006/relationships/image" Target="../media/image33.png"/><Relationship Id="rId7" Type="http://schemas.openxmlformats.org/officeDocument/2006/relationships/image" Target="../media/image190.png"/><Relationship Id="rId12" Type="http://schemas.openxmlformats.org/officeDocument/2006/relationships/image" Target="../media/image14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37.png"/><Relationship Id="rId5" Type="http://schemas.openxmlformats.org/officeDocument/2006/relationships/image" Target="../media/image110.png"/><Relationship Id="rId10" Type="http://schemas.openxmlformats.org/officeDocument/2006/relationships/image" Target="../media/image200.png"/><Relationship Id="rId4" Type="http://schemas.openxmlformats.org/officeDocument/2006/relationships/image" Target="../media/image34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0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110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1200.png"/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7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120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70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0.png"/><Relationship Id="rId3" Type="http://schemas.openxmlformats.org/officeDocument/2006/relationships/image" Target="../media/image60.png"/><Relationship Id="rId7" Type="http://schemas.openxmlformats.org/officeDocument/2006/relationships/image" Target="../media/image120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Abstractions for </a:t>
            </a:r>
            <a:r>
              <a:rPr lang="en-US" sz="5400" dirty="0" smtClean="0"/>
              <a:t>Proving Isolation in </a:t>
            </a:r>
            <a:r>
              <a:rPr lang="en-US" sz="5400" dirty="0"/>
              <a:t>Stateful Networks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Mooly Sagiv</a:t>
            </a:r>
          </a:p>
          <a:p>
            <a:r>
              <a:rPr lang="en-US" dirty="0" err="1" smtClean="0"/>
              <a:t>Vmware</a:t>
            </a:r>
            <a:r>
              <a:rPr lang="en-US" dirty="0" smtClean="0"/>
              <a:t> Research Group and Tel Aviv University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634" y="5008893"/>
            <a:ext cx="3657600" cy="12813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751" y="4727144"/>
            <a:ext cx="2705248" cy="15631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318" y="524193"/>
            <a:ext cx="1708631" cy="153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79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Bother?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2152"/>
          </a:xfrm>
        </p:spPr>
        <p:txBody>
          <a:bodyPr>
            <a:normAutofit/>
          </a:bodyPr>
          <a:lstStyle/>
          <a:p>
            <a:r>
              <a:rPr lang="en-US" dirty="0" err="1" smtClean="0"/>
              <a:t>Middleboxes</a:t>
            </a:r>
            <a:r>
              <a:rPr lang="en-US" dirty="0" smtClean="0"/>
              <a:t> and NFs </a:t>
            </a:r>
            <a:r>
              <a:rPr lang="en-US" dirty="0"/>
              <a:t>are common source of severe network errors</a:t>
            </a:r>
          </a:p>
          <a:p>
            <a:pPr lvl="1"/>
            <a:r>
              <a:rPr lang="en-US" dirty="0"/>
              <a:t>42% connectivity bugs</a:t>
            </a:r>
          </a:p>
          <a:p>
            <a:pPr lvl="1"/>
            <a:r>
              <a:rPr lang="en-US" dirty="0"/>
              <a:t>9% security bugs</a:t>
            </a:r>
          </a:p>
          <a:p>
            <a:pPr lvl="1"/>
            <a:r>
              <a:rPr lang="en-US" dirty="0"/>
              <a:t>Rest latency and service </a:t>
            </a:r>
            <a:br>
              <a:rPr lang="en-US" dirty="0"/>
            </a:br>
            <a:r>
              <a:rPr lang="en-US" dirty="0"/>
              <a:t>issues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dirty="0" err="1"/>
              <a:t>Potharaju</a:t>
            </a:r>
            <a:r>
              <a:rPr lang="en-US" sz="2000" dirty="0"/>
              <a:t> R, Jain N. Demystifying the dark side of the middle: a field study of </a:t>
            </a:r>
            <a:r>
              <a:rPr lang="en-US" sz="2000" dirty="0" err="1"/>
              <a:t>middlebox</a:t>
            </a:r>
            <a:r>
              <a:rPr lang="en-US" sz="2000" dirty="0"/>
              <a:t> failures in datacenters. </a:t>
            </a:r>
            <a:r>
              <a:rPr lang="en-US" sz="2000" dirty="0" smtClean="0"/>
              <a:t>In Proceedings </a:t>
            </a:r>
            <a:r>
              <a:rPr lang="en-US" sz="2000" dirty="0"/>
              <a:t>of the 2013 </a:t>
            </a:r>
            <a:r>
              <a:rPr lang="en-US" sz="2000" dirty="0" smtClean="0"/>
              <a:t>IMC </a:t>
            </a:r>
            <a:r>
              <a:rPr lang="en-US" sz="2000" dirty="0"/>
              <a:t>2013 Oct 23 (pp. 9-22). ACM.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7" r="-1007" b="5132"/>
          <a:stretch/>
        </p:blipFill>
        <p:spPr>
          <a:xfrm>
            <a:off x="5363162" y="2376450"/>
            <a:ext cx="6125611" cy="287305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884808" y="3348855"/>
            <a:ext cx="1012371" cy="1116874"/>
          </a:xfrm>
          <a:prstGeom prst="round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9024248" y="3838711"/>
            <a:ext cx="1012371" cy="627017"/>
          </a:xfrm>
          <a:prstGeom prst="round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383" y="3872522"/>
            <a:ext cx="895163" cy="14412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513" y="3926452"/>
            <a:ext cx="1278057" cy="133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86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stateful network verification is hard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 code complexity</a:t>
            </a:r>
          </a:p>
          <a:p>
            <a:pPr lvl="1"/>
            <a:r>
              <a:rPr lang="en-US" dirty="0"/>
              <a:t>Bro Network Intrusion </a:t>
            </a:r>
          </a:p>
          <a:p>
            <a:pPr lvl="2"/>
            <a:r>
              <a:rPr lang="en-US" dirty="0"/>
              <a:t>101,500  lines of C++, Python, Perl, </a:t>
            </a:r>
            <a:r>
              <a:rPr lang="en-US" dirty="0" err="1"/>
              <a:t>Awk</a:t>
            </a:r>
            <a:r>
              <a:rPr lang="en-US" dirty="0"/>
              <a:t>, </a:t>
            </a:r>
            <a:r>
              <a:rPr lang="en-US" dirty="0" err="1"/>
              <a:t>Lex</a:t>
            </a:r>
            <a:r>
              <a:rPr lang="en-US" dirty="0"/>
              <a:t>, </a:t>
            </a:r>
            <a:r>
              <a:rPr lang="en-US" dirty="0" err="1"/>
              <a:t>Yacc</a:t>
            </a:r>
            <a:endParaRPr lang="en-US" dirty="0"/>
          </a:p>
          <a:p>
            <a:pPr lvl="1"/>
            <a:r>
              <a:rPr lang="en-US" dirty="0"/>
              <a:t>Snort IDS 220,000 C, …</a:t>
            </a:r>
          </a:p>
          <a:p>
            <a:pPr lvl="1"/>
            <a:r>
              <a:rPr lang="en-US" dirty="0" err="1"/>
              <a:t>Pfsense</a:t>
            </a:r>
            <a:r>
              <a:rPr lang="en-US" dirty="0"/>
              <a:t> 476,438 </a:t>
            </a:r>
            <a:r>
              <a:rPr lang="en-US" dirty="0" err="1"/>
              <a:t>locs</a:t>
            </a:r>
            <a:r>
              <a:rPr lang="en-US" dirty="0"/>
              <a:t> of </a:t>
            </a:r>
            <a:r>
              <a:rPr lang="en-US" dirty="0" err="1"/>
              <a:t>C,php,scripts</a:t>
            </a:r>
            <a:r>
              <a:rPr lang="en-US" dirty="0"/>
              <a:t>,…</a:t>
            </a:r>
          </a:p>
          <a:p>
            <a:r>
              <a:rPr lang="en-US" dirty="0"/>
              <a:t>Hard to specify correctness</a:t>
            </a:r>
          </a:p>
          <a:p>
            <a:pPr lvl="1"/>
            <a:r>
              <a:rPr lang="en-US" dirty="0"/>
              <a:t>What is a correct IDS?</a:t>
            </a:r>
          </a:p>
          <a:p>
            <a:r>
              <a:rPr lang="en-US" dirty="0"/>
              <a:t>Interactions between </a:t>
            </a:r>
            <a:r>
              <a:rPr lang="en-US" dirty="0" err="1"/>
              <a:t>middlebox</a:t>
            </a:r>
            <a:r>
              <a:rPr lang="en-US" dirty="0"/>
              <a:t> behavior affects correctness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40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Introduces Bugs</a:t>
            </a:r>
          </a:p>
        </p:txBody>
      </p:sp>
      <p:sp>
        <p:nvSpPr>
          <p:cNvPr id="3" name="Rectangle 2"/>
          <p:cNvSpPr/>
          <p:nvPr/>
        </p:nvSpPr>
        <p:spPr>
          <a:xfrm>
            <a:off x="3657600" y="2895600"/>
            <a:ext cx="1905000" cy="1524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Nat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514600" y="3657600"/>
            <a:ext cx="1143000" cy="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9502877" y="3559623"/>
            <a:ext cx="1143000" cy="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597877" y="2873823"/>
            <a:ext cx="1905000" cy="15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ACL FW</a:t>
            </a:r>
            <a:endParaRPr lang="en-US" sz="2400" b="1" dirty="0"/>
          </a:p>
        </p:txBody>
      </p:sp>
      <p:cxnSp>
        <p:nvCxnSpPr>
          <p:cNvPr id="13" name="Straight Arrow Connector 12"/>
          <p:cNvCxnSpPr>
            <a:stCxn id="3" idx="3"/>
            <a:endCxn id="10" idx="1"/>
          </p:cNvCxnSpPr>
          <p:nvPr/>
        </p:nvCxnSpPr>
        <p:spPr>
          <a:xfrm flipV="1">
            <a:off x="5562600" y="3635823"/>
            <a:ext cx="2035277" cy="21777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olded Corner 15"/>
          <p:cNvSpPr/>
          <p:nvPr/>
        </p:nvSpPr>
        <p:spPr>
          <a:xfrm>
            <a:off x="1638300" y="4469369"/>
            <a:ext cx="1143000" cy="381000"/>
          </a:xfrm>
          <a:prstGeom prst="foldedCorner">
            <a:avLst>
              <a:gd name="adj" fmla="val 48365"/>
            </a:avLst>
          </a:prstGeom>
          <a:solidFill>
            <a:schemeClr val="accent6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B </a:t>
            </a: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A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1905000" y="3352800"/>
            <a:ext cx="6096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21677" y="4626423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Drop </a:t>
            </a:r>
            <a:r>
              <a:rPr lang="en-US" dirty="0"/>
              <a:t>packet from B</a:t>
            </a:r>
          </a:p>
        </p:txBody>
      </p:sp>
      <p:sp>
        <p:nvSpPr>
          <p:cNvPr id="22" name="Folded Corner 21"/>
          <p:cNvSpPr/>
          <p:nvPr/>
        </p:nvSpPr>
        <p:spPr>
          <a:xfrm>
            <a:off x="4008488" y="4469369"/>
            <a:ext cx="1143000" cy="381000"/>
          </a:xfrm>
          <a:prstGeom prst="foldedCorner">
            <a:avLst>
              <a:gd name="adj" fmla="val 48365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 smtClean="0">
                <a:solidFill>
                  <a:schemeClr val="tx1"/>
                </a:solidFill>
              </a:rPr>
              <a:t>C </a:t>
            </a: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A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190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85185E-6 L 0.19857 1.85185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85185E-6 L 0.3237 1.85185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37 1.85185E-6 L 0.51628 -0.0048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22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22" grpId="0" animBg="1"/>
      <p:bldP spid="22" grpId="1" animBg="1"/>
      <p:bldP spid="22" grpId="3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one in Automatic Verification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16653"/>
            <a:ext cx="10515600" cy="1665061"/>
          </a:xfrm>
        </p:spPr>
        <p:txBody>
          <a:bodyPr>
            <a:normAutofit/>
          </a:bodyPr>
          <a:lstStyle/>
          <a:p>
            <a:r>
              <a:rPr lang="en-US" sz="3600" dirty="0"/>
              <a:t>[Automatically] proving </a:t>
            </a:r>
            <a:r>
              <a:rPr lang="en-US" sz="3600" dirty="0">
                <a:solidFill>
                  <a:srgbClr val="FF0000"/>
                </a:solidFill>
              </a:rPr>
              <a:t>stronger</a:t>
            </a:r>
            <a:r>
              <a:rPr lang="en-US" sz="3600" dirty="0"/>
              <a:t> safety properties is </a:t>
            </a:r>
            <a:r>
              <a:rPr lang="en-US" sz="3600" dirty="0">
                <a:solidFill>
                  <a:srgbClr val="FF0000"/>
                </a:solidFill>
              </a:rPr>
              <a:t>easier</a:t>
            </a:r>
            <a:r>
              <a:rPr lang="en-US" sz="3600" dirty="0"/>
              <a:t> in many </a:t>
            </a:r>
            <a:r>
              <a:rPr lang="en-US" sz="3600" dirty="0" smtClean="0"/>
              <a:t>cases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317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4572000" y="2781301"/>
            <a:ext cx="4191000" cy="1325563"/>
            <a:chOff x="1920" y="1752"/>
            <a:chExt cx="2640" cy="835"/>
          </a:xfrm>
        </p:grpSpPr>
        <p:sp>
          <p:nvSpPr>
            <p:cNvPr id="96283" name="Text Box 3"/>
            <p:cNvSpPr txBox="1">
              <a:spLocks noChangeArrowheads="1"/>
            </p:cNvSpPr>
            <p:nvPr/>
          </p:nvSpPr>
          <p:spPr bwMode="auto">
            <a:xfrm>
              <a:off x="3058" y="2107"/>
              <a:ext cx="292" cy="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en-US" altLang="en-US" sz="4400">
                  <a:solidFill>
                    <a:srgbClr val="000099"/>
                  </a:solidFill>
                  <a:latin typeface="Math A" pitchFamily="18" charset="2"/>
                  <a:sym typeface="Symbol" pitchFamily="18" charset="2"/>
                </a:rPr>
                <a:t></a:t>
              </a:r>
              <a:endParaRPr lang="en-US" altLang="en-US" sz="4400">
                <a:solidFill>
                  <a:srgbClr val="000099"/>
                </a:solidFill>
                <a:latin typeface="Math A" pitchFamily="18" charset="2"/>
              </a:endParaRPr>
            </a:p>
          </p:txBody>
        </p:sp>
        <p:sp>
          <p:nvSpPr>
            <p:cNvPr id="96284" name="Freeform 4"/>
            <p:cNvSpPr>
              <a:spLocks/>
            </p:cNvSpPr>
            <p:nvPr/>
          </p:nvSpPr>
          <p:spPr bwMode="auto">
            <a:xfrm>
              <a:off x="1920" y="1752"/>
              <a:ext cx="2640" cy="720"/>
            </a:xfrm>
            <a:custGeom>
              <a:avLst/>
              <a:gdLst>
                <a:gd name="T0" fmla="*/ 0 w 2640"/>
                <a:gd name="T1" fmla="*/ 0 h 720"/>
                <a:gd name="T2" fmla="*/ 300 w 2640"/>
                <a:gd name="T3" fmla="*/ 144 h 720"/>
                <a:gd name="T4" fmla="*/ 912 w 2640"/>
                <a:gd name="T5" fmla="*/ 348 h 720"/>
                <a:gd name="T6" fmla="*/ 1536 w 2640"/>
                <a:gd name="T7" fmla="*/ 528 h 720"/>
                <a:gd name="T8" fmla="*/ 2172 w 2640"/>
                <a:gd name="T9" fmla="*/ 660 h 720"/>
                <a:gd name="T10" fmla="*/ 2640 w 2640"/>
                <a:gd name="T11" fmla="*/ 720 h 7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640"/>
                <a:gd name="T19" fmla="*/ 0 h 720"/>
                <a:gd name="T20" fmla="*/ 2640 w 2640"/>
                <a:gd name="T21" fmla="*/ 720 h 7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640" h="720">
                  <a:moveTo>
                    <a:pt x="0" y="0"/>
                  </a:moveTo>
                  <a:cubicBezTo>
                    <a:pt x="50" y="24"/>
                    <a:pt x="148" y="86"/>
                    <a:pt x="300" y="144"/>
                  </a:cubicBezTo>
                  <a:cubicBezTo>
                    <a:pt x="452" y="202"/>
                    <a:pt x="706" y="284"/>
                    <a:pt x="912" y="348"/>
                  </a:cubicBezTo>
                  <a:cubicBezTo>
                    <a:pt x="1118" y="412"/>
                    <a:pt x="1326" y="476"/>
                    <a:pt x="1536" y="528"/>
                  </a:cubicBezTo>
                  <a:cubicBezTo>
                    <a:pt x="1746" y="580"/>
                    <a:pt x="1988" y="628"/>
                    <a:pt x="2172" y="660"/>
                  </a:cubicBezTo>
                  <a:cubicBezTo>
                    <a:pt x="2356" y="692"/>
                    <a:pt x="2542" y="708"/>
                    <a:pt x="2640" y="720"/>
                  </a:cubicBezTo>
                </a:path>
              </a:pathLst>
            </a:custGeom>
            <a:noFill/>
            <a:ln w="28575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buClr>
                  <a:srgbClr val="FF00FF"/>
                </a:buClr>
                <a:buSzPct val="75000"/>
                <a:buFont typeface="Monotype Sorts" pitchFamily="2" charset="2"/>
                <a:buChar char="u"/>
              </a:pPr>
              <a:endParaRPr lang="en-US" sz="2400">
                <a:solidFill>
                  <a:srgbClr val="000099"/>
                </a:solidFill>
              </a:endParaRPr>
            </a:p>
          </p:txBody>
        </p:sp>
      </p:grp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4495800" y="2078038"/>
            <a:ext cx="4267200" cy="1846262"/>
            <a:chOff x="1872" y="1309"/>
            <a:chExt cx="2688" cy="1163"/>
          </a:xfrm>
        </p:grpSpPr>
        <p:grpSp>
          <p:nvGrpSpPr>
            <p:cNvPr id="4" name="Group 6"/>
            <p:cNvGrpSpPr>
              <a:grpSpLocks/>
            </p:cNvGrpSpPr>
            <p:nvPr/>
          </p:nvGrpSpPr>
          <p:grpSpPr bwMode="auto">
            <a:xfrm>
              <a:off x="1872" y="1309"/>
              <a:ext cx="2688" cy="1163"/>
              <a:chOff x="1872" y="1477"/>
              <a:chExt cx="2688" cy="1163"/>
            </a:xfrm>
          </p:grpSpPr>
          <p:sp>
            <p:nvSpPr>
              <p:cNvPr id="96280" name="Freeform 7"/>
              <p:cNvSpPr>
                <a:spLocks/>
              </p:cNvSpPr>
              <p:nvPr/>
            </p:nvSpPr>
            <p:spPr bwMode="auto">
              <a:xfrm>
                <a:off x="1920" y="1864"/>
                <a:ext cx="2640" cy="776"/>
              </a:xfrm>
              <a:custGeom>
                <a:avLst/>
                <a:gdLst>
                  <a:gd name="T0" fmla="*/ 2640 w 2640"/>
                  <a:gd name="T1" fmla="*/ 776 h 776"/>
                  <a:gd name="T2" fmla="*/ 2448 w 2640"/>
                  <a:gd name="T3" fmla="*/ 636 h 776"/>
                  <a:gd name="T4" fmla="*/ 2184 w 2640"/>
                  <a:gd name="T5" fmla="*/ 476 h 776"/>
                  <a:gd name="T6" fmla="*/ 1908 w 2640"/>
                  <a:gd name="T7" fmla="*/ 332 h 776"/>
                  <a:gd name="T8" fmla="*/ 1476 w 2640"/>
                  <a:gd name="T9" fmla="*/ 164 h 776"/>
                  <a:gd name="T10" fmla="*/ 924 w 2640"/>
                  <a:gd name="T11" fmla="*/ 44 h 776"/>
                  <a:gd name="T12" fmla="*/ 480 w 2640"/>
                  <a:gd name="T13" fmla="*/ 8 h 776"/>
                  <a:gd name="T14" fmla="*/ 0 w 2640"/>
                  <a:gd name="T15" fmla="*/ 8 h 77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40"/>
                  <a:gd name="T25" fmla="*/ 0 h 776"/>
                  <a:gd name="T26" fmla="*/ 2640 w 2640"/>
                  <a:gd name="T27" fmla="*/ 776 h 77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40" h="776">
                    <a:moveTo>
                      <a:pt x="2640" y="776"/>
                    </a:moveTo>
                    <a:cubicBezTo>
                      <a:pt x="2608" y="753"/>
                      <a:pt x="2524" y="686"/>
                      <a:pt x="2448" y="636"/>
                    </a:cubicBezTo>
                    <a:cubicBezTo>
                      <a:pt x="2372" y="586"/>
                      <a:pt x="2274" y="527"/>
                      <a:pt x="2184" y="476"/>
                    </a:cubicBezTo>
                    <a:cubicBezTo>
                      <a:pt x="2094" y="425"/>
                      <a:pt x="2026" y="384"/>
                      <a:pt x="1908" y="332"/>
                    </a:cubicBezTo>
                    <a:cubicBezTo>
                      <a:pt x="1790" y="280"/>
                      <a:pt x="1640" y="212"/>
                      <a:pt x="1476" y="164"/>
                    </a:cubicBezTo>
                    <a:cubicBezTo>
                      <a:pt x="1312" y="116"/>
                      <a:pt x="1090" y="70"/>
                      <a:pt x="924" y="44"/>
                    </a:cubicBezTo>
                    <a:cubicBezTo>
                      <a:pt x="758" y="18"/>
                      <a:pt x="634" y="14"/>
                      <a:pt x="480" y="8"/>
                    </a:cubicBezTo>
                    <a:cubicBezTo>
                      <a:pt x="326" y="2"/>
                      <a:pt x="168" y="0"/>
                      <a:pt x="0" y="8"/>
                    </a:cubicBezTo>
                  </a:path>
                </a:pathLst>
              </a:custGeom>
              <a:noFill/>
              <a:ln w="28575" cmpd="sng">
                <a:noFill/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lstStyle/>
              <a:p>
                <a:pPr algn="ctr">
                  <a:spcBef>
                    <a:spcPct val="50000"/>
                  </a:spcBef>
                  <a:buClr>
                    <a:srgbClr val="FF00FF"/>
                  </a:buClr>
                  <a:buSzPct val="75000"/>
                  <a:buFont typeface="Monotype Sorts" pitchFamily="2" charset="2"/>
                  <a:buChar char="u"/>
                </a:pPr>
                <a:endParaRPr lang="en-US" sz="2400">
                  <a:solidFill>
                    <a:srgbClr val="000099"/>
                  </a:solidFill>
                </a:endParaRPr>
              </a:p>
            </p:txBody>
          </p:sp>
          <p:sp>
            <p:nvSpPr>
              <p:cNvPr id="96281" name="Text Box 8"/>
              <p:cNvSpPr txBox="1">
                <a:spLocks noChangeArrowheads="1"/>
              </p:cNvSpPr>
              <p:nvPr/>
            </p:nvSpPr>
            <p:spPr bwMode="auto">
              <a:xfrm>
                <a:off x="3241" y="1477"/>
                <a:ext cx="261" cy="4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4400">
                    <a:solidFill>
                      <a:srgbClr val="000099"/>
                    </a:solidFill>
                    <a:latin typeface="Math A" pitchFamily="18" charset="2"/>
                    <a:sym typeface="Symbol" pitchFamily="18" charset="2"/>
                  </a:rPr>
                  <a:t></a:t>
                </a:r>
                <a:endParaRPr lang="en-US" altLang="en-US" sz="4400">
                  <a:solidFill>
                    <a:srgbClr val="000099"/>
                  </a:solidFill>
                  <a:latin typeface="Math A" pitchFamily="18" charset="2"/>
                </a:endParaRPr>
              </a:p>
            </p:txBody>
          </p:sp>
          <p:sp>
            <p:nvSpPr>
              <p:cNvPr id="96282" name="Oval 9"/>
              <p:cNvSpPr>
                <a:spLocks noChangeArrowheads="1"/>
              </p:cNvSpPr>
              <p:nvPr/>
            </p:nvSpPr>
            <p:spPr bwMode="auto">
              <a:xfrm>
                <a:off x="1872" y="1872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spcBef>
                    <a:spcPct val="50000"/>
                  </a:spcBef>
                  <a:buClr>
                    <a:srgbClr val="FF00FF"/>
                  </a:buClr>
                  <a:buSzPct val="75000"/>
                  <a:buFont typeface="Monotype Sorts" pitchFamily="2" charset="2"/>
                  <a:buChar char="u"/>
                </a:pPr>
                <a:endParaRPr lang="en-US" sz="2400">
                  <a:solidFill>
                    <a:srgbClr val="000099"/>
                  </a:solidFill>
                </a:endParaRPr>
              </a:p>
            </p:txBody>
          </p:sp>
        </p:grpSp>
        <p:sp>
          <p:nvSpPr>
            <p:cNvPr id="96279" name="Freeform 10"/>
            <p:cNvSpPr>
              <a:spLocks/>
            </p:cNvSpPr>
            <p:nvPr/>
          </p:nvSpPr>
          <p:spPr bwMode="auto">
            <a:xfrm>
              <a:off x="1920" y="1696"/>
              <a:ext cx="2640" cy="776"/>
            </a:xfrm>
            <a:custGeom>
              <a:avLst/>
              <a:gdLst>
                <a:gd name="T0" fmla="*/ 2640 w 2640"/>
                <a:gd name="T1" fmla="*/ 776 h 776"/>
                <a:gd name="T2" fmla="*/ 2448 w 2640"/>
                <a:gd name="T3" fmla="*/ 636 h 776"/>
                <a:gd name="T4" fmla="*/ 2184 w 2640"/>
                <a:gd name="T5" fmla="*/ 476 h 776"/>
                <a:gd name="T6" fmla="*/ 1908 w 2640"/>
                <a:gd name="T7" fmla="*/ 332 h 776"/>
                <a:gd name="T8" fmla="*/ 1476 w 2640"/>
                <a:gd name="T9" fmla="*/ 164 h 776"/>
                <a:gd name="T10" fmla="*/ 924 w 2640"/>
                <a:gd name="T11" fmla="*/ 44 h 776"/>
                <a:gd name="T12" fmla="*/ 480 w 2640"/>
                <a:gd name="T13" fmla="*/ 8 h 776"/>
                <a:gd name="T14" fmla="*/ 0 w 2640"/>
                <a:gd name="T15" fmla="*/ 8 h 77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640"/>
                <a:gd name="T25" fmla="*/ 0 h 776"/>
                <a:gd name="T26" fmla="*/ 2640 w 2640"/>
                <a:gd name="T27" fmla="*/ 776 h 77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640" h="776">
                  <a:moveTo>
                    <a:pt x="2640" y="776"/>
                  </a:moveTo>
                  <a:cubicBezTo>
                    <a:pt x="2608" y="753"/>
                    <a:pt x="2524" y="686"/>
                    <a:pt x="2448" y="636"/>
                  </a:cubicBezTo>
                  <a:cubicBezTo>
                    <a:pt x="2372" y="586"/>
                    <a:pt x="2274" y="527"/>
                    <a:pt x="2184" y="476"/>
                  </a:cubicBezTo>
                  <a:cubicBezTo>
                    <a:pt x="2094" y="425"/>
                    <a:pt x="2026" y="384"/>
                    <a:pt x="1908" y="332"/>
                  </a:cubicBezTo>
                  <a:cubicBezTo>
                    <a:pt x="1790" y="280"/>
                    <a:pt x="1640" y="212"/>
                    <a:pt x="1476" y="164"/>
                  </a:cubicBezTo>
                  <a:cubicBezTo>
                    <a:pt x="1312" y="116"/>
                    <a:pt x="1090" y="70"/>
                    <a:pt x="924" y="44"/>
                  </a:cubicBezTo>
                  <a:cubicBezTo>
                    <a:pt x="758" y="18"/>
                    <a:pt x="634" y="14"/>
                    <a:pt x="480" y="8"/>
                  </a:cubicBezTo>
                  <a:cubicBezTo>
                    <a:pt x="326" y="2"/>
                    <a:pt x="168" y="0"/>
                    <a:pt x="0" y="8"/>
                  </a:cubicBezTo>
                </a:path>
              </a:pathLst>
            </a:custGeom>
            <a:noFill/>
            <a:ln w="28575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buClr>
                  <a:srgbClr val="FF00FF"/>
                </a:buClr>
                <a:buSzPct val="75000"/>
                <a:buFont typeface="Monotype Sorts" pitchFamily="2" charset="2"/>
                <a:buChar char="u"/>
              </a:pPr>
              <a:endParaRPr lang="en-US" sz="2400">
                <a:solidFill>
                  <a:srgbClr val="000099"/>
                </a:solidFill>
              </a:endParaRPr>
            </a:p>
          </p:txBody>
        </p:sp>
      </p:grp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7608888" y="2373314"/>
            <a:ext cx="1981200" cy="2970213"/>
            <a:chOff x="3833" y="1495"/>
            <a:chExt cx="1248" cy="1871"/>
          </a:xfrm>
        </p:grpSpPr>
        <p:sp>
          <p:nvSpPr>
            <p:cNvPr id="96276" name="Rectangle 12"/>
            <p:cNvSpPr>
              <a:spLocks noChangeArrowheads="1"/>
            </p:cNvSpPr>
            <p:nvPr/>
          </p:nvSpPr>
          <p:spPr bwMode="auto">
            <a:xfrm rot="2586220">
              <a:off x="3833" y="1495"/>
              <a:ext cx="1248" cy="124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buClr>
                  <a:srgbClr val="FF00FF"/>
                </a:buClr>
                <a:buSzPct val="75000"/>
                <a:buFont typeface="Monotype Sorts" pitchFamily="2" charset="2"/>
                <a:buChar char="u"/>
              </a:pPr>
              <a:endParaRPr lang="en-US" sz="2400">
                <a:solidFill>
                  <a:srgbClr val="000099"/>
                </a:solidFill>
              </a:endParaRPr>
            </a:p>
          </p:txBody>
        </p:sp>
        <p:sp>
          <p:nvSpPr>
            <p:cNvPr id="96277" name="Text Box 13"/>
            <p:cNvSpPr txBox="1">
              <a:spLocks noChangeArrowheads="1"/>
            </p:cNvSpPr>
            <p:nvPr/>
          </p:nvSpPr>
          <p:spPr bwMode="auto">
            <a:xfrm>
              <a:off x="4046" y="3036"/>
              <a:ext cx="887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i="1">
                  <a:solidFill>
                    <a:srgbClr val="000099"/>
                  </a:solidFill>
                </a:rPr>
                <a:t>Abstract</a:t>
              </a:r>
            </a:p>
          </p:txBody>
        </p:sp>
      </p:grpSp>
      <p:sp>
        <p:nvSpPr>
          <p:cNvPr id="96261" name="Rectangle 14"/>
          <p:cNvSpPr>
            <a:spLocks noGrp="1" noChangeArrowheads="1"/>
          </p:cNvSpPr>
          <p:nvPr>
            <p:ph type="title"/>
          </p:nvPr>
        </p:nvSpPr>
        <p:spPr>
          <a:xfrm>
            <a:off x="2228850" y="0"/>
            <a:ext cx="7772400" cy="838200"/>
          </a:xfrm>
        </p:spPr>
        <p:txBody>
          <a:bodyPr/>
          <a:lstStyle/>
          <a:p>
            <a:r>
              <a:rPr lang="en-US" sz="4800"/>
              <a:t>Abstract Interpretation</a:t>
            </a:r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96262" name="Rectangle 15"/>
          <p:cNvSpPr>
            <a:spLocks noChangeArrowheads="1"/>
          </p:cNvSpPr>
          <p:nvPr/>
        </p:nvSpPr>
        <p:spPr bwMode="auto">
          <a:xfrm rot="2626542">
            <a:off x="2500313" y="1527175"/>
            <a:ext cx="3414712" cy="3348038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buClr>
                <a:srgbClr val="FF00FF"/>
              </a:buClr>
              <a:buSzPct val="75000"/>
              <a:buFont typeface="Monotype Sorts" pitchFamily="2" charset="2"/>
              <a:buChar char="u"/>
            </a:pPr>
            <a:endParaRPr lang="en-US" sz="2400">
              <a:solidFill>
                <a:srgbClr val="000099"/>
              </a:solidFill>
            </a:endParaRPr>
          </a:p>
        </p:txBody>
      </p:sp>
      <p:sp>
        <p:nvSpPr>
          <p:cNvPr id="96263" name="Text Box 16"/>
          <p:cNvSpPr txBox="1">
            <a:spLocks noChangeArrowheads="1"/>
          </p:cNvSpPr>
          <p:nvPr/>
        </p:nvSpPr>
        <p:spPr bwMode="auto">
          <a:xfrm>
            <a:off x="3543301" y="5562601"/>
            <a:ext cx="148431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i="1">
                <a:solidFill>
                  <a:srgbClr val="000099"/>
                </a:solidFill>
              </a:rPr>
              <a:t>Concrete</a:t>
            </a:r>
          </a:p>
        </p:txBody>
      </p:sp>
      <p:cxnSp>
        <p:nvCxnSpPr>
          <p:cNvPr id="124945" name="AutoShape 17"/>
          <p:cNvCxnSpPr>
            <a:cxnSpLocks noChangeShapeType="1"/>
            <a:stCxn id="96284" idx="0"/>
            <a:endCxn id="96271" idx="1"/>
          </p:cNvCxnSpPr>
          <p:nvPr/>
        </p:nvCxnSpPr>
        <p:spPr bwMode="auto">
          <a:xfrm>
            <a:off x="4557713" y="2781301"/>
            <a:ext cx="25400" cy="1001713"/>
          </a:xfrm>
          <a:prstGeom prst="straightConnector1">
            <a:avLst/>
          </a:prstGeom>
          <a:noFill/>
          <a:ln w="28575">
            <a:solidFill>
              <a:srgbClr val="009900"/>
            </a:solidFill>
            <a:round/>
            <a:headEnd/>
            <a:tailEnd/>
          </a:ln>
        </p:spPr>
      </p:cxn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4572000" y="3771900"/>
            <a:ext cx="4267200" cy="1182688"/>
            <a:chOff x="1920" y="2376"/>
            <a:chExt cx="2688" cy="745"/>
          </a:xfrm>
        </p:grpSpPr>
        <p:sp>
          <p:nvSpPr>
            <p:cNvPr id="96271" name="Oval 19"/>
            <p:cNvSpPr>
              <a:spLocks noChangeArrowheads="1"/>
            </p:cNvSpPr>
            <p:nvPr/>
          </p:nvSpPr>
          <p:spPr bwMode="auto">
            <a:xfrm>
              <a:off x="1920" y="2376"/>
              <a:ext cx="48" cy="4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buClr>
                  <a:srgbClr val="FF00FF"/>
                </a:buClr>
                <a:buSzPct val="75000"/>
                <a:buFont typeface="Monotype Sorts" pitchFamily="2" charset="2"/>
                <a:buChar char="u"/>
              </a:pPr>
              <a:endParaRPr lang="en-US" sz="2400">
                <a:solidFill>
                  <a:srgbClr val="000099"/>
                </a:solidFill>
              </a:endParaRPr>
            </a:p>
          </p:txBody>
        </p:sp>
        <p:sp>
          <p:nvSpPr>
            <p:cNvPr id="96272" name="Oval 20"/>
            <p:cNvSpPr>
              <a:spLocks noChangeArrowheads="1"/>
            </p:cNvSpPr>
            <p:nvPr/>
          </p:nvSpPr>
          <p:spPr bwMode="auto">
            <a:xfrm>
              <a:off x="4560" y="2472"/>
              <a:ext cx="48" cy="4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buClr>
                  <a:srgbClr val="FF00FF"/>
                </a:buClr>
                <a:buSzPct val="75000"/>
                <a:buFont typeface="Monotype Sorts" pitchFamily="2" charset="2"/>
                <a:buChar char="u"/>
              </a:pPr>
              <a:endParaRPr lang="en-US" sz="2400">
                <a:solidFill>
                  <a:srgbClr val="000099"/>
                </a:solidFill>
              </a:endParaRPr>
            </a:p>
          </p:txBody>
        </p:sp>
        <p:grpSp>
          <p:nvGrpSpPr>
            <p:cNvPr id="7" name="Group 21"/>
            <p:cNvGrpSpPr>
              <a:grpSpLocks/>
            </p:cNvGrpSpPr>
            <p:nvPr/>
          </p:nvGrpSpPr>
          <p:grpSpPr bwMode="auto">
            <a:xfrm>
              <a:off x="1961" y="2417"/>
              <a:ext cx="2623" cy="704"/>
              <a:chOff x="1961" y="2417"/>
              <a:chExt cx="2623" cy="704"/>
            </a:xfrm>
          </p:grpSpPr>
          <p:cxnSp>
            <p:nvCxnSpPr>
              <p:cNvPr id="96274" name="AutoShape 22"/>
              <p:cNvCxnSpPr>
                <a:cxnSpLocks noChangeShapeType="1"/>
              </p:cNvCxnSpPr>
              <p:nvPr/>
            </p:nvCxnSpPr>
            <p:spPr bwMode="auto">
              <a:xfrm rot="16200000" flipH="1">
                <a:off x="3221" y="1157"/>
                <a:ext cx="103" cy="2623"/>
              </a:xfrm>
              <a:prstGeom prst="curvedConnector3">
                <a:avLst>
                  <a:gd name="adj1" fmla="val 274755"/>
                </a:avLst>
              </a:prstGeom>
              <a:noFill/>
              <a:ln w="28575">
                <a:solidFill>
                  <a:srgbClr val="FF00FF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96275" name="Text Box 23"/>
              <p:cNvSpPr txBox="1">
                <a:spLocks noChangeArrowheads="1"/>
              </p:cNvSpPr>
              <p:nvPr/>
            </p:nvSpPr>
            <p:spPr bwMode="auto">
              <a:xfrm>
                <a:off x="3035" y="2641"/>
                <a:ext cx="338" cy="4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en-US" sz="4400">
                    <a:solidFill>
                      <a:srgbClr val="000099"/>
                    </a:solidFill>
                    <a:latin typeface="Math A" pitchFamily="18" charset="2"/>
                    <a:sym typeface="Symbol" pitchFamily="18" charset="2"/>
                  </a:rPr>
                  <a:t></a:t>
                </a:r>
                <a:endParaRPr lang="en-US" altLang="en-US" sz="4400">
                  <a:solidFill>
                    <a:srgbClr val="000099"/>
                  </a:solidFill>
                  <a:latin typeface="Math A" pitchFamily="18" charset="2"/>
                </a:endParaRPr>
              </a:p>
            </p:txBody>
          </p:sp>
        </p:grpSp>
      </p:grpSp>
      <p:sp>
        <p:nvSpPr>
          <p:cNvPr id="96266" name="Text Box 24"/>
          <p:cNvSpPr txBox="1">
            <a:spLocks noChangeArrowheads="1"/>
          </p:cNvSpPr>
          <p:nvPr/>
        </p:nvSpPr>
        <p:spPr bwMode="auto">
          <a:xfrm>
            <a:off x="3238501" y="6108700"/>
            <a:ext cx="2102755" cy="523220"/>
          </a:xfrm>
          <a:prstGeom prst="rect">
            <a:avLst/>
          </a:prstGeom>
          <a:solidFill>
            <a:schemeClr val="bg1"/>
          </a:solidFill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i="1">
                <a:solidFill>
                  <a:srgbClr val="000099"/>
                </a:solidFill>
              </a:rPr>
              <a:t>Sets of stores</a:t>
            </a:r>
          </a:p>
        </p:txBody>
      </p: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5346701" y="5640388"/>
            <a:ext cx="4479925" cy="1103312"/>
            <a:chOff x="2408" y="3553"/>
            <a:chExt cx="2822" cy="695"/>
          </a:xfrm>
        </p:grpSpPr>
        <p:sp>
          <p:nvSpPr>
            <p:cNvPr id="96268" name="Text Box 26"/>
            <p:cNvSpPr txBox="1">
              <a:spLocks noChangeArrowheads="1"/>
            </p:cNvSpPr>
            <p:nvPr/>
          </p:nvSpPr>
          <p:spPr bwMode="auto">
            <a:xfrm>
              <a:off x="3828" y="3760"/>
              <a:ext cx="1402" cy="488"/>
            </a:xfrm>
            <a:prstGeom prst="rect">
              <a:avLst/>
            </a:prstGeom>
            <a:solidFill>
              <a:schemeClr val="bg1"/>
            </a:solidFill>
            <a:ln w="381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800" i="1">
                  <a:solidFill>
                    <a:srgbClr val="000099"/>
                  </a:solidFill>
                </a:rPr>
                <a:t>Descriptors of</a:t>
              </a:r>
            </a:p>
            <a:p>
              <a:pPr>
                <a:lnSpc>
                  <a:spcPct val="80000"/>
                </a:lnSpc>
              </a:pPr>
              <a:r>
                <a:rPr lang="en-US" sz="2800" i="1">
                  <a:solidFill>
                    <a:srgbClr val="000099"/>
                  </a:solidFill>
                </a:rPr>
                <a:t>sets of stores</a:t>
              </a:r>
            </a:p>
          </p:txBody>
        </p:sp>
        <p:sp>
          <p:nvSpPr>
            <p:cNvPr id="96269" name="AutoShape 27"/>
            <p:cNvSpPr>
              <a:spLocks noChangeArrowheads="1"/>
            </p:cNvSpPr>
            <p:nvPr/>
          </p:nvSpPr>
          <p:spPr bwMode="auto">
            <a:xfrm>
              <a:off x="2408" y="3972"/>
              <a:ext cx="1416" cy="120"/>
            </a:xfrm>
            <a:prstGeom prst="rightArrow">
              <a:avLst>
                <a:gd name="adj1" fmla="val 33333"/>
                <a:gd name="adj2" fmla="val 178311"/>
              </a:avLst>
            </a:prstGeom>
            <a:solidFill>
              <a:srgbClr val="CC0099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altLang="en-US" sz="3200">
                <a:solidFill>
                  <a:srgbClr val="000099"/>
                </a:solidFill>
              </a:endParaRPr>
            </a:p>
          </p:txBody>
        </p:sp>
        <p:sp>
          <p:nvSpPr>
            <p:cNvPr id="96270" name="Text Box 28"/>
            <p:cNvSpPr txBox="1">
              <a:spLocks noChangeArrowheads="1"/>
            </p:cNvSpPr>
            <p:nvPr/>
          </p:nvSpPr>
          <p:spPr bwMode="auto">
            <a:xfrm>
              <a:off x="2915" y="3553"/>
              <a:ext cx="338" cy="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4400">
                  <a:solidFill>
                    <a:srgbClr val="000099"/>
                  </a:solidFill>
                  <a:latin typeface="Math A" pitchFamily="18" charset="2"/>
                  <a:sym typeface="Symbol" pitchFamily="18" charset="2"/>
                </a:rPr>
                <a:t></a:t>
              </a:r>
              <a:endParaRPr lang="en-US" altLang="en-US" sz="4400">
                <a:solidFill>
                  <a:srgbClr val="000099"/>
                </a:solidFill>
                <a:latin typeface="Math A" pitchFamily="18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9806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4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4413" y="419100"/>
            <a:ext cx="7772400" cy="838200"/>
          </a:xfrm>
        </p:spPr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Odd/Even Abstract Interpretation</a:t>
            </a:r>
            <a:endParaRPr lang="en-US" sz="4000"/>
          </a:p>
        </p:txBody>
      </p:sp>
      <p:sp>
        <p:nvSpPr>
          <p:cNvPr id="97283" name="Text Box 3"/>
          <p:cNvSpPr txBox="1">
            <a:spLocks noChangeArrowheads="1"/>
          </p:cNvSpPr>
          <p:nvPr/>
        </p:nvSpPr>
        <p:spPr bwMode="auto">
          <a:xfrm>
            <a:off x="3835401" y="5113338"/>
            <a:ext cx="460375" cy="4572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solidFill>
                  <a:srgbClr val="000099"/>
                </a:solidFill>
                <a:cs typeface="Arial" charset="0"/>
                <a:sym typeface="Symbol" pitchFamily="18" charset="2"/>
              </a:rPr>
              <a:t></a:t>
            </a:r>
          </a:p>
        </p:txBody>
      </p:sp>
      <p:sp>
        <p:nvSpPr>
          <p:cNvPr id="97284" name="Text Box 4"/>
          <p:cNvSpPr txBox="1">
            <a:spLocks noChangeArrowheads="1"/>
          </p:cNvSpPr>
          <p:nvPr/>
        </p:nvSpPr>
        <p:spPr bwMode="auto">
          <a:xfrm>
            <a:off x="3835400" y="3225800"/>
            <a:ext cx="2203450" cy="4572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solidFill>
                  <a:srgbClr val="000099"/>
                </a:solidFill>
                <a:cs typeface="Arial" charset="0"/>
              </a:rPr>
              <a:t>{-2, 1, 5}</a:t>
            </a:r>
          </a:p>
        </p:txBody>
      </p:sp>
      <p:sp>
        <p:nvSpPr>
          <p:cNvPr id="97285" name="Text Box 5"/>
          <p:cNvSpPr txBox="1">
            <a:spLocks noChangeArrowheads="1"/>
          </p:cNvSpPr>
          <p:nvPr/>
        </p:nvSpPr>
        <p:spPr bwMode="auto">
          <a:xfrm>
            <a:off x="3382964" y="3902075"/>
            <a:ext cx="1379537" cy="4572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solidFill>
                  <a:srgbClr val="000099"/>
                </a:solidFill>
                <a:cs typeface="Arial" charset="0"/>
              </a:rPr>
              <a:t>{0,2}</a:t>
            </a:r>
          </a:p>
        </p:txBody>
      </p:sp>
      <p:sp>
        <p:nvSpPr>
          <p:cNvPr id="97286" name="Text Box 6"/>
          <p:cNvSpPr txBox="1">
            <a:spLocks noChangeArrowheads="1"/>
          </p:cNvSpPr>
          <p:nvPr/>
        </p:nvSpPr>
        <p:spPr bwMode="auto">
          <a:xfrm>
            <a:off x="4152901" y="4418013"/>
            <a:ext cx="796925" cy="4572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solidFill>
                  <a:srgbClr val="000099"/>
                </a:solidFill>
                <a:cs typeface="Arial" charset="0"/>
              </a:rPr>
              <a:t>{2}</a:t>
            </a:r>
          </a:p>
        </p:txBody>
      </p:sp>
      <p:sp>
        <p:nvSpPr>
          <p:cNvPr id="97287" name="Text Box 7"/>
          <p:cNvSpPr txBox="1">
            <a:spLocks noChangeArrowheads="1"/>
          </p:cNvSpPr>
          <p:nvPr/>
        </p:nvSpPr>
        <p:spPr bwMode="auto">
          <a:xfrm>
            <a:off x="3273426" y="4418013"/>
            <a:ext cx="796925" cy="4572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solidFill>
                  <a:srgbClr val="000099"/>
                </a:solidFill>
                <a:cs typeface="Arial" charset="0"/>
              </a:rPr>
              <a:t>{0}</a:t>
            </a:r>
          </a:p>
        </p:txBody>
      </p:sp>
      <p:sp>
        <p:nvSpPr>
          <p:cNvPr id="125960" name="Text Box 8"/>
          <p:cNvSpPr txBox="1">
            <a:spLocks noChangeArrowheads="1"/>
          </p:cNvSpPr>
          <p:nvPr/>
        </p:nvSpPr>
        <p:spPr bwMode="auto">
          <a:xfrm>
            <a:off x="8794751" y="5113338"/>
            <a:ext cx="460375" cy="4572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solidFill>
                  <a:srgbClr val="FF0000"/>
                </a:solidFill>
                <a:cs typeface="Arial" charset="0"/>
                <a:sym typeface="Math B" pitchFamily="2" charset="2"/>
              </a:rPr>
              <a:t>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8078789" y="4197350"/>
            <a:ext cx="1876425" cy="457200"/>
            <a:chOff x="4193" y="2572"/>
            <a:chExt cx="1182" cy="288"/>
          </a:xfrm>
        </p:grpSpPr>
        <p:sp>
          <p:nvSpPr>
            <p:cNvPr id="97307" name="Text Box 10"/>
            <p:cNvSpPr txBox="1">
              <a:spLocks noChangeArrowheads="1"/>
            </p:cNvSpPr>
            <p:nvPr/>
          </p:nvSpPr>
          <p:spPr bwMode="auto">
            <a:xfrm>
              <a:off x="4193" y="2572"/>
              <a:ext cx="290" cy="288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>
                  <a:solidFill>
                    <a:srgbClr val="FF0000"/>
                  </a:solidFill>
                  <a:cs typeface="Arial" charset="0"/>
                  <a:sym typeface="Math B" pitchFamily="2" charset="2"/>
                </a:rPr>
                <a:t>E</a:t>
              </a:r>
            </a:p>
          </p:txBody>
        </p:sp>
        <p:sp>
          <p:nvSpPr>
            <p:cNvPr id="97308" name="Text Box 11"/>
            <p:cNvSpPr txBox="1">
              <a:spLocks noChangeArrowheads="1"/>
            </p:cNvSpPr>
            <p:nvPr/>
          </p:nvSpPr>
          <p:spPr bwMode="auto">
            <a:xfrm>
              <a:off x="5085" y="2572"/>
              <a:ext cx="290" cy="288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>
                  <a:solidFill>
                    <a:srgbClr val="FF0000"/>
                  </a:solidFill>
                  <a:cs typeface="Arial" charset="0"/>
                  <a:sym typeface="Math B" pitchFamily="2" charset="2"/>
                </a:rPr>
                <a:t>O</a:t>
              </a:r>
            </a:p>
          </p:txBody>
        </p:sp>
      </p:grpSp>
      <p:sp>
        <p:nvSpPr>
          <p:cNvPr id="125964" name="Text Box 12"/>
          <p:cNvSpPr txBox="1">
            <a:spLocks noChangeArrowheads="1"/>
          </p:cNvSpPr>
          <p:nvPr/>
        </p:nvSpPr>
        <p:spPr bwMode="auto">
          <a:xfrm>
            <a:off x="8807451" y="3127375"/>
            <a:ext cx="460375" cy="4572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solidFill>
                  <a:srgbClr val="FF0000"/>
                </a:solidFill>
                <a:cs typeface="Arial" charset="0"/>
                <a:sym typeface="Math B" pitchFamily="2" charset="2"/>
              </a:rPr>
              <a:t>?</a:t>
            </a:r>
          </a:p>
        </p:txBody>
      </p:sp>
      <p:sp>
        <p:nvSpPr>
          <p:cNvPr id="97291" name="Line 13"/>
          <p:cNvSpPr>
            <a:spLocks noChangeShapeType="1"/>
          </p:cNvSpPr>
          <p:nvPr/>
        </p:nvSpPr>
        <p:spPr bwMode="auto">
          <a:xfrm>
            <a:off x="8410576" y="4540251"/>
            <a:ext cx="536575" cy="7921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buClr>
                <a:srgbClr val="FF00FF"/>
              </a:buClr>
              <a:buSzPct val="75000"/>
              <a:buFont typeface="Monotype Sorts" pitchFamily="2" charset="2"/>
              <a:buChar char="u"/>
            </a:pPr>
            <a:endParaRPr lang="en-US" sz="2400">
              <a:solidFill>
                <a:srgbClr val="000099"/>
              </a:solidFill>
            </a:endParaRPr>
          </a:p>
        </p:txBody>
      </p:sp>
      <p:sp>
        <p:nvSpPr>
          <p:cNvPr id="97292" name="Line 14"/>
          <p:cNvSpPr>
            <a:spLocks noChangeShapeType="1"/>
          </p:cNvSpPr>
          <p:nvPr/>
        </p:nvSpPr>
        <p:spPr bwMode="auto">
          <a:xfrm rot="5400000">
            <a:off x="8962232" y="4674395"/>
            <a:ext cx="779463" cy="5365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buClr>
                <a:srgbClr val="FF00FF"/>
              </a:buClr>
              <a:buSzPct val="75000"/>
              <a:buFont typeface="Monotype Sorts" pitchFamily="2" charset="2"/>
              <a:buChar char="u"/>
            </a:pPr>
            <a:endParaRPr lang="en-US" sz="2400">
              <a:solidFill>
                <a:srgbClr val="000099"/>
              </a:solidFill>
            </a:endParaRPr>
          </a:p>
        </p:txBody>
      </p:sp>
      <p:sp>
        <p:nvSpPr>
          <p:cNvPr id="97293" name="Line 15"/>
          <p:cNvSpPr>
            <a:spLocks noChangeShapeType="1"/>
          </p:cNvSpPr>
          <p:nvPr/>
        </p:nvSpPr>
        <p:spPr bwMode="auto">
          <a:xfrm flipH="1">
            <a:off x="8410576" y="3473451"/>
            <a:ext cx="536575" cy="7921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buClr>
                <a:srgbClr val="FF00FF"/>
              </a:buClr>
              <a:buSzPct val="75000"/>
              <a:buFont typeface="Monotype Sorts" pitchFamily="2" charset="2"/>
              <a:buChar char="u"/>
            </a:pPr>
            <a:endParaRPr lang="en-US" sz="2400">
              <a:solidFill>
                <a:srgbClr val="000099"/>
              </a:solidFill>
            </a:endParaRPr>
          </a:p>
        </p:txBody>
      </p:sp>
      <p:sp>
        <p:nvSpPr>
          <p:cNvPr id="97294" name="Line 16"/>
          <p:cNvSpPr>
            <a:spLocks noChangeShapeType="1"/>
          </p:cNvSpPr>
          <p:nvPr/>
        </p:nvSpPr>
        <p:spPr bwMode="auto">
          <a:xfrm rot="16200000" flipH="1">
            <a:off x="8962232" y="3607595"/>
            <a:ext cx="779463" cy="5365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buClr>
                <a:srgbClr val="FF00FF"/>
              </a:buClr>
              <a:buSzPct val="75000"/>
              <a:buFont typeface="Monotype Sorts" pitchFamily="2" charset="2"/>
              <a:buChar char="u"/>
            </a:pPr>
            <a:endParaRPr lang="en-US" sz="2400">
              <a:solidFill>
                <a:srgbClr val="000099"/>
              </a:solidFill>
            </a:endParaRPr>
          </a:p>
        </p:txBody>
      </p:sp>
      <p:sp>
        <p:nvSpPr>
          <p:cNvPr id="97295" name="Line 17"/>
          <p:cNvSpPr>
            <a:spLocks noChangeShapeType="1"/>
          </p:cNvSpPr>
          <p:nvPr/>
        </p:nvSpPr>
        <p:spPr bwMode="auto">
          <a:xfrm>
            <a:off x="2012951" y="3871913"/>
            <a:ext cx="1973263" cy="1346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buClr>
                <a:srgbClr val="FF00FF"/>
              </a:buClr>
              <a:buSzPct val="75000"/>
              <a:buFont typeface="Monotype Sorts" pitchFamily="2" charset="2"/>
              <a:buChar char="u"/>
            </a:pPr>
            <a:endParaRPr lang="en-US" sz="2400">
              <a:solidFill>
                <a:srgbClr val="000099"/>
              </a:solidFill>
            </a:endParaRPr>
          </a:p>
        </p:txBody>
      </p:sp>
      <p:sp>
        <p:nvSpPr>
          <p:cNvPr id="97296" name="Line 18"/>
          <p:cNvSpPr>
            <a:spLocks noChangeShapeType="1"/>
          </p:cNvSpPr>
          <p:nvPr/>
        </p:nvSpPr>
        <p:spPr bwMode="auto">
          <a:xfrm flipH="1">
            <a:off x="4197351" y="3871913"/>
            <a:ext cx="1973263" cy="1346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buClr>
                <a:srgbClr val="FF00FF"/>
              </a:buClr>
              <a:buSzPct val="75000"/>
              <a:buFont typeface="Monotype Sorts" pitchFamily="2" charset="2"/>
              <a:buChar char="u"/>
            </a:pPr>
            <a:endParaRPr lang="en-US" sz="2400">
              <a:solidFill>
                <a:srgbClr val="000099"/>
              </a:solidFill>
            </a:endParaRPr>
          </a:p>
        </p:txBody>
      </p:sp>
      <p:sp>
        <p:nvSpPr>
          <p:cNvPr id="97297" name="Line 19"/>
          <p:cNvSpPr>
            <a:spLocks noChangeShapeType="1"/>
          </p:cNvSpPr>
          <p:nvPr/>
        </p:nvSpPr>
        <p:spPr bwMode="auto">
          <a:xfrm flipH="1">
            <a:off x="2051050" y="2344739"/>
            <a:ext cx="2146300" cy="150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buClr>
                <a:srgbClr val="FF00FF"/>
              </a:buClr>
              <a:buSzPct val="75000"/>
              <a:buFont typeface="Monotype Sorts" pitchFamily="2" charset="2"/>
              <a:buChar char="u"/>
            </a:pPr>
            <a:endParaRPr lang="en-US" sz="2400">
              <a:solidFill>
                <a:srgbClr val="000099"/>
              </a:solidFill>
            </a:endParaRPr>
          </a:p>
        </p:txBody>
      </p:sp>
      <p:sp>
        <p:nvSpPr>
          <p:cNvPr id="97298" name="Line 20"/>
          <p:cNvSpPr>
            <a:spLocks noChangeShapeType="1"/>
          </p:cNvSpPr>
          <p:nvPr/>
        </p:nvSpPr>
        <p:spPr bwMode="auto">
          <a:xfrm>
            <a:off x="4168776" y="2376489"/>
            <a:ext cx="2043113" cy="150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buClr>
                <a:srgbClr val="FF00FF"/>
              </a:buClr>
              <a:buSzPct val="75000"/>
              <a:buFont typeface="Monotype Sorts" pitchFamily="2" charset="2"/>
              <a:buChar char="u"/>
            </a:pPr>
            <a:endParaRPr lang="en-US" sz="2400">
              <a:solidFill>
                <a:srgbClr val="000099"/>
              </a:solidFill>
            </a:endParaRPr>
          </a:p>
        </p:txBody>
      </p:sp>
      <p:sp>
        <p:nvSpPr>
          <p:cNvPr id="97299" name="Text Box 21"/>
          <p:cNvSpPr txBox="1">
            <a:spLocks noChangeArrowheads="1"/>
          </p:cNvSpPr>
          <p:nvPr/>
        </p:nvSpPr>
        <p:spPr bwMode="auto">
          <a:xfrm>
            <a:off x="2220456" y="1974851"/>
            <a:ext cx="2464714" cy="46166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rgbClr val="000099"/>
                </a:solidFill>
                <a:cs typeface="Arial" charset="0"/>
              </a:rPr>
              <a:t>All concrete states</a:t>
            </a:r>
          </a:p>
        </p:txBody>
      </p:sp>
      <p:grpSp>
        <p:nvGrpSpPr>
          <p:cNvPr id="3" name="Group 22"/>
          <p:cNvGrpSpPr>
            <a:grpSpLocks/>
          </p:cNvGrpSpPr>
          <p:nvPr/>
        </p:nvGrpSpPr>
        <p:grpSpPr bwMode="auto">
          <a:xfrm>
            <a:off x="4138614" y="5422901"/>
            <a:ext cx="4738687" cy="663575"/>
            <a:chOff x="1647" y="3416"/>
            <a:chExt cx="2985" cy="418"/>
          </a:xfrm>
        </p:grpSpPr>
        <p:sp>
          <p:nvSpPr>
            <p:cNvPr id="97305" name="Freeform 23"/>
            <p:cNvSpPr>
              <a:spLocks/>
            </p:cNvSpPr>
            <p:nvPr/>
          </p:nvSpPr>
          <p:spPr bwMode="auto">
            <a:xfrm>
              <a:off x="1647" y="3416"/>
              <a:ext cx="2985" cy="418"/>
            </a:xfrm>
            <a:custGeom>
              <a:avLst/>
              <a:gdLst>
                <a:gd name="T0" fmla="*/ 0 w 2985"/>
                <a:gd name="T1" fmla="*/ 24 h 418"/>
                <a:gd name="T2" fmla="*/ 1558 w 2985"/>
                <a:gd name="T3" fmla="*/ 414 h 418"/>
                <a:gd name="T4" fmla="*/ 2985 w 2985"/>
                <a:gd name="T5" fmla="*/ 0 h 418"/>
                <a:gd name="T6" fmla="*/ 0 60000 65536"/>
                <a:gd name="T7" fmla="*/ 0 60000 65536"/>
                <a:gd name="T8" fmla="*/ 0 60000 65536"/>
                <a:gd name="T9" fmla="*/ 0 w 2985"/>
                <a:gd name="T10" fmla="*/ 0 h 418"/>
                <a:gd name="T11" fmla="*/ 2985 w 2985"/>
                <a:gd name="T12" fmla="*/ 418 h 41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985" h="418">
                  <a:moveTo>
                    <a:pt x="0" y="24"/>
                  </a:moveTo>
                  <a:cubicBezTo>
                    <a:pt x="530" y="221"/>
                    <a:pt x="1061" y="418"/>
                    <a:pt x="1558" y="414"/>
                  </a:cubicBezTo>
                  <a:cubicBezTo>
                    <a:pt x="2055" y="410"/>
                    <a:pt x="2747" y="69"/>
                    <a:pt x="2985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buClr>
                  <a:srgbClr val="FF00FF"/>
                </a:buClr>
                <a:buSzPct val="75000"/>
                <a:buFont typeface="Monotype Sorts" pitchFamily="2" charset="2"/>
                <a:buChar char="u"/>
              </a:pPr>
              <a:endParaRPr lang="en-US" sz="2400">
                <a:solidFill>
                  <a:srgbClr val="000099"/>
                </a:solidFill>
              </a:endParaRPr>
            </a:p>
          </p:txBody>
        </p:sp>
        <p:sp>
          <p:nvSpPr>
            <p:cNvPr id="97306" name="Text Box 24"/>
            <p:cNvSpPr txBox="1">
              <a:spLocks noChangeArrowheads="1"/>
            </p:cNvSpPr>
            <p:nvPr/>
          </p:nvSpPr>
          <p:spPr bwMode="auto">
            <a:xfrm>
              <a:off x="3063" y="3526"/>
              <a:ext cx="23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400">
                  <a:solidFill>
                    <a:srgbClr val="000099"/>
                  </a:solidFill>
                  <a:latin typeface="Math A" pitchFamily="18" charset="2"/>
                  <a:sym typeface="Symbol" pitchFamily="18" charset="2"/>
                </a:rPr>
                <a:t></a:t>
              </a:r>
              <a:endParaRPr lang="en-US" altLang="en-US" sz="2400">
                <a:solidFill>
                  <a:srgbClr val="000099"/>
                </a:solidFill>
                <a:latin typeface="Math A" pitchFamily="18" charset="2"/>
              </a:endParaRPr>
            </a:p>
          </p:txBody>
        </p:sp>
      </p:grpSp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4116389" y="4241801"/>
            <a:ext cx="4738687" cy="1076325"/>
            <a:chOff x="1633" y="2672"/>
            <a:chExt cx="2985" cy="678"/>
          </a:xfrm>
        </p:grpSpPr>
        <p:sp>
          <p:nvSpPr>
            <p:cNvPr id="97303" name="Freeform 26"/>
            <p:cNvSpPr>
              <a:spLocks/>
            </p:cNvSpPr>
            <p:nvPr/>
          </p:nvSpPr>
          <p:spPr bwMode="auto">
            <a:xfrm flipH="1" flipV="1">
              <a:off x="1633" y="2932"/>
              <a:ext cx="2985" cy="418"/>
            </a:xfrm>
            <a:custGeom>
              <a:avLst/>
              <a:gdLst>
                <a:gd name="T0" fmla="*/ 0 w 2985"/>
                <a:gd name="T1" fmla="*/ 24 h 418"/>
                <a:gd name="T2" fmla="*/ 1558 w 2985"/>
                <a:gd name="T3" fmla="*/ 414 h 418"/>
                <a:gd name="T4" fmla="*/ 2985 w 2985"/>
                <a:gd name="T5" fmla="*/ 0 h 418"/>
                <a:gd name="T6" fmla="*/ 0 60000 65536"/>
                <a:gd name="T7" fmla="*/ 0 60000 65536"/>
                <a:gd name="T8" fmla="*/ 0 60000 65536"/>
                <a:gd name="T9" fmla="*/ 0 w 2985"/>
                <a:gd name="T10" fmla="*/ 0 h 418"/>
                <a:gd name="T11" fmla="*/ 2985 w 2985"/>
                <a:gd name="T12" fmla="*/ 418 h 41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985" h="418">
                  <a:moveTo>
                    <a:pt x="0" y="24"/>
                  </a:moveTo>
                  <a:cubicBezTo>
                    <a:pt x="530" y="221"/>
                    <a:pt x="1061" y="418"/>
                    <a:pt x="1558" y="414"/>
                  </a:cubicBezTo>
                  <a:cubicBezTo>
                    <a:pt x="2055" y="410"/>
                    <a:pt x="2747" y="69"/>
                    <a:pt x="2985" y="0"/>
                  </a:cubicBezTo>
                </a:path>
              </a:pathLst>
            </a:custGeom>
            <a:noFill/>
            <a:ln w="38100" cap="flat" cmpd="sng">
              <a:solidFill>
                <a:srgbClr val="0099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buClr>
                  <a:srgbClr val="FF00FF"/>
                </a:buClr>
                <a:buSzPct val="75000"/>
                <a:buFont typeface="Monotype Sorts" pitchFamily="2" charset="2"/>
                <a:buChar char="u"/>
              </a:pPr>
              <a:endParaRPr lang="en-US" sz="2400">
                <a:solidFill>
                  <a:srgbClr val="000099"/>
                </a:solidFill>
              </a:endParaRPr>
            </a:p>
          </p:txBody>
        </p:sp>
        <p:sp>
          <p:nvSpPr>
            <p:cNvPr id="97304" name="Text Box 27"/>
            <p:cNvSpPr txBox="1">
              <a:spLocks noChangeArrowheads="1"/>
            </p:cNvSpPr>
            <p:nvPr/>
          </p:nvSpPr>
          <p:spPr bwMode="auto">
            <a:xfrm>
              <a:off x="3080" y="2672"/>
              <a:ext cx="19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400">
                  <a:solidFill>
                    <a:srgbClr val="009900"/>
                  </a:solidFill>
                  <a:cs typeface="Arial" charset="0"/>
                  <a:sym typeface="Symbol" pitchFamily="18" charset="2"/>
                </a:rPr>
                <a:t></a:t>
              </a:r>
            </a:p>
          </p:txBody>
        </p:sp>
      </p:grpSp>
      <p:sp>
        <p:nvSpPr>
          <p:cNvPr id="97302" name="Text Box 28"/>
          <p:cNvSpPr txBox="1">
            <a:spLocks noChangeArrowheads="1"/>
          </p:cNvSpPr>
          <p:nvPr/>
        </p:nvSpPr>
        <p:spPr bwMode="auto">
          <a:xfrm>
            <a:off x="2471738" y="3306764"/>
            <a:ext cx="1822450" cy="3968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>
                <a:solidFill>
                  <a:srgbClr val="000099"/>
                </a:solidFill>
                <a:cs typeface="Arial" charset="0"/>
              </a:rPr>
              <a:t>{x: x </a:t>
            </a:r>
            <a:r>
              <a:rPr lang="en-US" sz="2000" i="1">
                <a:solidFill>
                  <a:srgbClr val="000099"/>
                </a:solidFill>
                <a:cs typeface="Arial" charset="0"/>
                <a:sym typeface="Math B" pitchFamily="2" charset="2"/>
              </a:rPr>
              <a:t> Even}</a:t>
            </a:r>
          </a:p>
        </p:txBody>
      </p:sp>
    </p:spTree>
    <p:extLst>
      <p:ext uri="{BB962C8B-B14F-4D97-AF65-F5344CB8AC3E}">
        <p14:creationId xmlns:p14="http://schemas.microsoft.com/office/powerpoint/2010/main" val="11493678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60" grpId="0"/>
      <p:bldP spid="125964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28850" y="419100"/>
            <a:ext cx="7772400" cy="838200"/>
          </a:xfrm>
        </p:spPr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Odd/Even Abstract Interpretation</a:t>
            </a:r>
            <a:endParaRPr lang="en-US" sz="4000"/>
          </a:p>
        </p:txBody>
      </p:sp>
      <p:sp>
        <p:nvSpPr>
          <p:cNvPr id="98307" name="Text Box 3"/>
          <p:cNvSpPr txBox="1">
            <a:spLocks noChangeArrowheads="1"/>
          </p:cNvSpPr>
          <p:nvPr/>
        </p:nvSpPr>
        <p:spPr bwMode="auto">
          <a:xfrm>
            <a:off x="3835401" y="5113338"/>
            <a:ext cx="460375" cy="4572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solidFill>
                  <a:srgbClr val="000099"/>
                </a:solidFill>
                <a:cs typeface="Arial" charset="0"/>
                <a:sym typeface="Symbol" pitchFamily="18" charset="2"/>
              </a:rPr>
              <a:t></a:t>
            </a:r>
          </a:p>
        </p:txBody>
      </p:sp>
      <p:sp>
        <p:nvSpPr>
          <p:cNvPr id="98308" name="Text Box 4"/>
          <p:cNvSpPr txBox="1">
            <a:spLocks noChangeArrowheads="1"/>
          </p:cNvSpPr>
          <p:nvPr/>
        </p:nvSpPr>
        <p:spPr bwMode="auto">
          <a:xfrm>
            <a:off x="3195638" y="3225800"/>
            <a:ext cx="2203450" cy="4572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solidFill>
                  <a:srgbClr val="000099"/>
                </a:solidFill>
                <a:cs typeface="Arial" charset="0"/>
              </a:rPr>
              <a:t>{-2, 1, 5}</a:t>
            </a:r>
          </a:p>
        </p:txBody>
      </p:sp>
      <p:sp>
        <p:nvSpPr>
          <p:cNvPr id="98309" name="Text Box 5"/>
          <p:cNvSpPr txBox="1">
            <a:spLocks noChangeArrowheads="1"/>
          </p:cNvSpPr>
          <p:nvPr/>
        </p:nvSpPr>
        <p:spPr bwMode="auto">
          <a:xfrm>
            <a:off x="3382964" y="3902075"/>
            <a:ext cx="1379537" cy="4572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solidFill>
                  <a:srgbClr val="000099"/>
                </a:solidFill>
                <a:cs typeface="Arial" charset="0"/>
              </a:rPr>
              <a:t>{0,2}</a:t>
            </a:r>
          </a:p>
        </p:txBody>
      </p:sp>
      <p:sp>
        <p:nvSpPr>
          <p:cNvPr id="98310" name="Text Box 6"/>
          <p:cNvSpPr txBox="1">
            <a:spLocks noChangeArrowheads="1"/>
          </p:cNvSpPr>
          <p:nvPr/>
        </p:nvSpPr>
        <p:spPr bwMode="auto">
          <a:xfrm>
            <a:off x="4152901" y="4418013"/>
            <a:ext cx="796925" cy="4572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solidFill>
                  <a:srgbClr val="000099"/>
                </a:solidFill>
                <a:cs typeface="Arial" charset="0"/>
              </a:rPr>
              <a:t>{2}</a:t>
            </a:r>
          </a:p>
        </p:txBody>
      </p:sp>
      <p:sp>
        <p:nvSpPr>
          <p:cNvPr id="98311" name="Text Box 7"/>
          <p:cNvSpPr txBox="1">
            <a:spLocks noChangeArrowheads="1"/>
          </p:cNvSpPr>
          <p:nvPr/>
        </p:nvSpPr>
        <p:spPr bwMode="auto">
          <a:xfrm>
            <a:off x="3273426" y="4418013"/>
            <a:ext cx="796925" cy="4572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solidFill>
                  <a:srgbClr val="000099"/>
                </a:solidFill>
                <a:cs typeface="Arial" charset="0"/>
              </a:rPr>
              <a:t>{0}</a:t>
            </a:r>
          </a:p>
        </p:txBody>
      </p:sp>
      <p:sp>
        <p:nvSpPr>
          <p:cNvPr id="98312" name="Text Box 8"/>
          <p:cNvSpPr txBox="1">
            <a:spLocks noChangeArrowheads="1"/>
          </p:cNvSpPr>
          <p:nvPr/>
        </p:nvSpPr>
        <p:spPr bwMode="auto">
          <a:xfrm>
            <a:off x="8794751" y="5113338"/>
            <a:ext cx="460375" cy="4572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solidFill>
                  <a:srgbClr val="FF0000"/>
                </a:solidFill>
                <a:cs typeface="Arial" charset="0"/>
                <a:sym typeface="Math B" pitchFamily="2" charset="2"/>
              </a:rPr>
              <a:t>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8078789" y="4197350"/>
            <a:ext cx="1876425" cy="457200"/>
            <a:chOff x="4193" y="2572"/>
            <a:chExt cx="1182" cy="288"/>
          </a:xfrm>
        </p:grpSpPr>
        <p:sp>
          <p:nvSpPr>
            <p:cNvPr id="98338" name="Text Box 10"/>
            <p:cNvSpPr txBox="1">
              <a:spLocks noChangeArrowheads="1"/>
            </p:cNvSpPr>
            <p:nvPr/>
          </p:nvSpPr>
          <p:spPr bwMode="auto">
            <a:xfrm>
              <a:off x="4193" y="2572"/>
              <a:ext cx="290" cy="288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>
                  <a:solidFill>
                    <a:srgbClr val="FF0000"/>
                  </a:solidFill>
                  <a:cs typeface="Arial" charset="0"/>
                  <a:sym typeface="Math B" pitchFamily="2" charset="2"/>
                </a:rPr>
                <a:t>E</a:t>
              </a:r>
            </a:p>
          </p:txBody>
        </p:sp>
        <p:sp>
          <p:nvSpPr>
            <p:cNvPr id="98339" name="Text Box 11"/>
            <p:cNvSpPr txBox="1">
              <a:spLocks noChangeArrowheads="1"/>
            </p:cNvSpPr>
            <p:nvPr/>
          </p:nvSpPr>
          <p:spPr bwMode="auto">
            <a:xfrm>
              <a:off x="5085" y="2572"/>
              <a:ext cx="290" cy="288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>
                  <a:solidFill>
                    <a:srgbClr val="FF0000"/>
                  </a:solidFill>
                  <a:cs typeface="Arial" charset="0"/>
                  <a:sym typeface="Math B" pitchFamily="2" charset="2"/>
                </a:rPr>
                <a:t>O</a:t>
              </a:r>
            </a:p>
          </p:txBody>
        </p:sp>
      </p:grpSp>
      <p:sp>
        <p:nvSpPr>
          <p:cNvPr id="98314" name="Text Box 12"/>
          <p:cNvSpPr txBox="1">
            <a:spLocks noChangeArrowheads="1"/>
          </p:cNvSpPr>
          <p:nvPr/>
        </p:nvSpPr>
        <p:spPr bwMode="auto">
          <a:xfrm>
            <a:off x="8807451" y="3127375"/>
            <a:ext cx="460375" cy="4572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solidFill>
                  <a:srgbClr val="FF0000"/>
                </a:solidFill>
                <a:cs typeface="Arial" charset="0"/>
                <a:sym typeface="Math B" pitchFamily="2" charset="2"/>
              </a:rPr>
              <a:t>?</a:t>
            </a:r>
          </a:p>
        </p:txBody>
      </p:sp>
      <p:sp>
        <p:nvSpPr>
          <p:cNvPr id="98315" name="Line 13"/>
          <p:cNvSpPr>
            <a:spLocks noChangeShapeType="1"/>
          </p:cNvSpPr>
          <p:nvPr/>
        </p:nvSpPr>
        <p:spPr bwMode="auto">
          <a:xfrm>
            <a:off x="8410576" y="4540251"/>
            <a:ext cx="536575" cy="7921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buClr>
                <a:srgbClr val="FF00FF"/>
              </a:buClr>
              <a:buSzPct val="75000"/>
              <a:buFont typeface="Monotype Sorts" pitchFamily="2" charset="2"/>
              <a:buChar char="u"/>
            </a:pPr>
            <a:endParaRPr lang="en-US" sz="2400">
              <a:solidFill>
                <a:srgbClr val="000099"/>
              </a:solidFill>
            </a:endParaRPr>
          </a:p>
        </p:txBody>
      </p:sp>
      <p:sp>
        <p:nvSpPr>
          <p:cNvPr id="98316" name="Line 14"/>
          <p:cNvSpPr>
            <a:spLocks noChangeShapeType="1"/>
          </p:cNvSpPr>
          <p:nvPr/>
        </p:nvSpPr>
        <p:spPr bwMode="auto">
          <a:xfrm rot="5400000">
            <a:off x="8962232" y="4674395"/>
            <a:ext cx="779463" cy="5365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buClr>
                <a:srgbClr val="FF00FF"/>
              </a:buClr>
              <a:buSzPct val="75000"/>
              <a:buFont typeface="Monotype Sorts" pitchFamily="2" charset="2"/>
              <a:buChar char="u"/>
            </a:pPr>
            <a:endParaRPr lang="en-US" sz="2400">
              <a:solidFill>
                <a:srgbClr val="000099"/>
              </a:solidFill>
            </a:endParaRPr>
          </a:p>
        </p:txBody>
      </p:sp>
      <p:sp>
        <p:nvSpPr>
          <p:cNvPr id="98317" name="Line 15"/>
          <p:cNvSpPr>
            <a:spLocks noChangeShapeType="1"/>
          </p:cNvSpPr>
          <p:nvPr/>
        </p:nvSpPr>
        <p:spPr bwMode="auto">
          <a:xfrm flipH="1">
            <a:off x="8410576" y="3473451"/>
            <a:ext cx="536575" cy="7921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buClr>
                <a:srgbClr val="FF00FF"/>
              </a:buClr>
              <a:buSzPct val="75000"/>
              <a:buFont typeface="Monotype Sorts" pitchFamily="2" charset="2"/>
              <a:buChar char="u"/>
            </a:pPr>
            <a:endParaRPr lang="en-US" sz="2400">
              <a:solidFill>
                <a:srgbClr val="000099"/>
              </a:solidFill>
            </a:endParaRPr>
          </a:p>
        </p:txBody>
      </p:sp>
      <p:sp>
        <p:nvSpPr>
          <p:cNvPr id="98318" name="Line 16"/>
          <p:cNvSpPr>
            <a:spLocks noChangeShapeType="1"/>
          </p:cNvSpPr>
          <p:nvPr/>
        </p:nvSpPr>
        <p:spPr bwMode="auto">
          <a:xfrm rot="16200000" flipH="1">
            <a:off x="8962232" y="3607595"/>
            <a:ext cx="779463" cy="5365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buClr>
                <a:srgbClr val="FF00FF"/>
              </a:buClr>
              <a:buSzPct val="75000"/>
              <a:buFont typeface="Monotype Sorts" pitchFamily="2" charset="2"/>
              <a:buChar char="u"/>
            </a:pPr>
            <a:endParaRPr lang="en-US" sz="2400">
              <a:solidFill>
                <a:srgbClr val="000099"/>
              </a:solidFill>
            </a:endParaRPr>
          </a:p>
        </p:txBody>
      </p:sp>
      <p:sp>
        <p:nvSpPr>
          <p:cNvPr id="98319" name="Line 17"/>
          <p:cNvSpPr>
            <a:spLocks noChangeShapeType="1"/>
          </p:cNvSpPr>
          <p:nvPr/>
        </p:nvSpPr>
        <p:spPr bwMode="auto">
          <a:xfrm>
            <a:off x="2012951" y="3871913"/>
            <a:ext cx="1973263" cy="1346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buClr>
                <a:srgbClr val="FF00FF"/>
              </a:buClr>
              <a:buSzPct val="75000"/>
              <a:buFont typeface="Monotype Sorts" pitchFamily="2" charset="2"/>
              <a:buChar char="u"/>
            </a:pPr>
            <a:endParaRPr lang="en-US" sz="2400">
              <a:solidFill>
                <a:srgbClr val="000099"/>
              </a:solidFill>
            </a:endParaRPr>
          </a:p>
        </p:txBody>
      </p:sp>
      <p:sp>
        <p:nvSpPr>
          <p:cNvPr id="98320" name="Line 18"/>
          <p:cNvSpPr>
            <a:spLocks noChangeShapeType="1"/>
          </p:cNvSpPr>
          <p:nvPr/>
        </p:nvSpPr>
        <p:spPr bwMode="auto">
          <a:xfrm flipH="1">
            <a:off x="4197351" y="3871913"/>
            <a:ext cx="1973263" cy="1346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buClr>
                <a:srgbClr val="FF00FF"/>
              </a:buClr>
              <a:buSzPct val="75000"/>
              <a:buFont typeface="Monotype Sorts" pitchFamily="2" charset="2"/>
              <a:buChar char="u"/>
            </a:pPr>
            <a:endParaRPr lang="en-US" sz="2400">
              <a:solidFill>
                <a:srgbClr val="000099"/>
              </a:solidFill>
            </a:endParaRPr>
          </a:p>
        </p:txBody>
      </p:sp>
      <p:sp>
        <p:nvSpPr>
          <p:cNvPr id="98321" name="Line 19"/>
          <p:cNvSpPr>
            <a:spLocks noChangeShapeType="1"/>
          </p:cNvSpPr>
          <p:nvPr/>
        </p:nvSpPr>
        <p:spPr bwMode="auto">
          <a:xfrm flipH="1">
            <a:off x="2051050" y="2344739"/>
            <a:ext cx="2146300" cy="150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buClr>
                <a:srgbClr val="FF00FF"/>
              </a:buClr>
              <a:buSzPct val="75000"/>
              <a:buFont typeface="Monotype Sorts" pitchFamily="2" charset="2"/>
              <a:buChar char="u"/>
            </a:pPr>
            <a:endParaRPr lang="en-US" sz="2400">
              <a:solidFill>
                <a:srgbClr val="000099"/>
              </a:solidFill>
            </a:endParaRPr>
          </a:p>
        </p:txBody>
      </p:sp>
      <p:sp>
        <p:nvSpPr>
          <p:cNvPr id="98322" name="Line 20"/>
          <p:cNvSpPr>
            <a:spLocks noChangeShapeType="1"/>
          </p:cNvSpPr>
          <p:nvPr/>
        </p:nvSpPr>
        <p:spPr bwMode="auto">
          <a:xfrm>
            <a:off x="4168776" y="2376489"/>
            <a:ext cx="2043113" cy="150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buClr>
                <a:srgbClr val="FF00FF"/>
              </a:buClr>
              <a:buSzPct val="75000"/>
              <a:buFont typeface="Monotype Sorts" pitchFamily="2" charset="2"/>
              <a:buChar char="u"/>
            </a:pPr>
            <a:endParaRPr lang="en-US" sz="2400">
              <a:solidFill>
                <a:srgbClr val="000099"/>
              </a:solidFill>
            </a:endParaRPr>
          </a:p>
        </p:txBody>
      </p: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3665538" y="3481389"/>
            <a:ext cx="4584700" cy="1368425"/>
            <a:chOff x="1349" y="2193"/>
            <a:chExt cx="2888" cy="862"/>
          </a:xfrm>
        </p:grpSpPr>
        <p:sp>
          <p:nvSpPr>
            <p:cNvPr id="98332" name="Freeform 22"/>
            <p:cNvSpPr>
              <a:spLocks/>
            </p:cNvSpPr>
            <p:nvPr/>
          </p:nvSpPr>
          <p:spPr bwMode="auto">
            <a:xfrm rot="-184979">
              <a:off x="1349" y="2931"/>
              <a:ext cx="2883" cy="124"/>
            </a:xfrm>
            <a:custGeom>
              <a:avLst/>
              <a:gdLst>
                <a:gd name="T0" fmla="*/ 0 w 2985"/>
                <a:gd name="T1" fmla="*/ 0 h 418"/>
                <a:gd name="T2" fmla="*/ 1101 w 2985"/>
                <a:gd name="T3" fmla="*/ 0 h 418"/>
                <a:gd name="T4" fmla="*/ 2107 w 2985"/>
                <a:gd name="T5" fmla="*/ 0 h 418"/>
                <a:gd name="T6" fmla="*/ 0 60000 65536"/>
                <a:gd name="T7" fmla="*/ 0 60000 65536"/>
                <a:gd name="T8" fmla="*/ 0 60000 65536"/>
                <a:gd name="T9" fmla="*/ 0 w 2985"/>
                <a:gd name="T10" fmla="*/ 0 h 418"/>
                <a:gd name="T11" fmla="*/ 2985 w 2985"/>
                <a:gd name="T12" fmla="*/ 418 h 41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985" h="418">
                  <a:moveTo>
                    <a:pt x="0" y="24"/>
                  </a:moveTo>
                  <a:cubicBezTo>
                    <a:pt x="530" y="221"/>
                    <a:pt x="1061" y="418"/>
                    <a:pt x="1558" y="414"/>
                  </a:cubicBezTo>
                  <a:cubicBezTo>
                    <a:pt x="2055" y="410"/>
                    <a:pt x="2747" y="69"/>
                    <a:pt x="2985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buClr>
                  <a:srgbClr val="FF00FF"/>
                </a:buClr>
                <a:buSzPct val="75000"/>
                <a:buFont typeface="Monotype Sorts" pitchFamily="2" charset="2"/>
                <a:buChar char="u"/>
              </a:pPr>
              <a:endParaRPr lang="en-US" sz="2400">
                <a:solidFill>
                  <a:srgbClr val="000099"/>
                </a:solidFill>
              </a:endParaRPr>
            </a:p>
          </p:txBody>
        </p:sp>
        <p:sp>
          <p:nvSpPr>
            <p:cNvPr id="98333" name="Freeform 23"/>
            <p:cNvSpPr>
              <a:spLocks/>
            </p:cNvSpPr>
            <p:nvPr/>
          </p:nvSpPr>
          <p:spPr bwMode="auto">
            <a:xfrm rot="21373596" flipV="1">
              <a:off x="1913" y="2745"/>
              <a:ext cx="2299" cy="52"/>
            </a:xfrm>
            <a:custGeom>
              <a:avLst/>
              <a:gdLst>
                <a:gd name="T0" fmla="*/ 0 w 2985"/>
                <a:gd name="T1" fmla="*/ 0 h 418"/>
                <a:gd name="T2" fmla="*/ 115 w 2985"/>
                <a:gd name="T3" fmla="*/ 0 h 418"/>
                <a:gd name="T4" fmla="*/ 220 w 2985"/>
                <a:gd name="T5" fmla="*/ 0 h 418"/>
                <a:gd name="T6" fmla="*/ 0 60000 65536"/>
                <a:gd name="T7" fmla="*/ 0 60000 65536"/>
                <a:gd name="T8" fmla="*/ 0 60000 65536"/>
                <a:gd name="T9" fmla="*/ 0 w 2985"/>
                <a:gd name="T10" fmla="*/ 0 h 418"/>
                <a:gd name="T11" fmla="*/ 2985 w 2985"/>
                <a:gd name="T12" fmla="*/ 418 h 41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985" h="418">
                  <a:moveTo>
                    <a:pt x="0" y="24"/>
                  </a:moveTo>
                  <a:cubicBezTo>
                    <a:pt x="530" y="221"/>
                    <a:pt x="1061" y="418"/>
                    <a:pt x="1558" y="414"/>
                  </a:cubicBezTo>
                  <a:cubicBezTo>
                    <a:pt x="2055" y="410"/>
                    <a:pt x="2747" y="69"/>
                    <a:pt x="2985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buClr>
                  <a:srgbClr val="FF00FF"/>
                </a:buClr>
                <a:buSzPct val="75000"/>
                <a:buFont typeface="Monotype Sorts" pitchFamily="2" charset="2"/>
                <a:buChar char="u"/>
              </a:pPr>
              <a:endParaRPr lang="en-US" sz="2400">
                <a:solidFill>
                  <a:srgbClr val="000099"/>
                </a:solidFill>
              </a:endParaRPr>
            </a:p>
          </p:txBody>
        </p:sp>
        <p:sp>
          <p:nvSpPr>
            <p:cNvPr id="98334" name="Text Box 24"/>
            <p:cNvSpPr txBox="1">
              <a:spLocks noChangeArrowheads="1"/>
            </p:cNvSpPr>
            <p:nvPr/>
          </p:nvSpPr>
          <p:spPr bwMode="auto">
            <a:xfrm>
              <a:off x="3183" y="2746"/>
              <a:ext cx="23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400">
                  <a:solidFill>
                    <a:srgbClr val="000099"/>
                  </a:solidFill>
                  <a:latin typeface="Math A" pitchFamily="18" charset="2"/>
                  <a:sym typeface="Symbol" pitchFamily="18" charset="2"/>
                </a:rPr>
                <a:t></a:t>
              </a:r>
              <a:endParaRPr lang="en-US" altLang="en-US" sz="2400">
                <a:solidFill>
                  <a:srgbClr val="000099"/>
                </a:solidFill>
                <a:latin typeface="Math A" pitchFamily="18" charset="2"/>
              </a:endParaRPr>
            </a:p>
          </p:txBody>
        </p:sp>
        <p:sp>
          <p:nvSpPr>
            <p:cNvPr id="98335" name="Text Box 25"/>
            <p:cNvSpPr txBox="1">
              <a:spLocks noChangeArrowheads="1"/>
            </p:cNvSpPr>
            <p:nvPr/>
          </p:nvSpPr>
          <p:spPr bwMode="auto">
            <a:xfrm>
              <a:off x="3183" y="2496"/>
              <a:ext cx="23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400">
                  <a:solidFill>
                    <a:srgbClr val="000099"/>
                  </a:solidFill>
                  <a:latin typeface="Math A" pitchFamily="18" charset="2"/>
                  <a:sym typeface="Symbol" pitchFamily="18" charset="2"/>
                </a:rPr>
                <a:t></a:t>
              </a:r>
              <a:endParaRPr lang="en-US" altLang="en-US" sz="2400">
                <a:solidFill>
                  <a:srgbClr val="000099"/>
                </a:solidFill>
                <a:latin typeface="Math A" pitchFamily="18" charset="2"/>
              </a:endParaRPr>
            </a:p>
          </p:txBody>
        </p:sp>
        <p:sp>
          <p:nvSpPr>
            <p:cNvPr id="98336" name="Freeform 26"/>
            <p:cNvSpPr>
              <a:spLocks/>
            </p:cNvSpPr>
            <p:nvPr/>
          </p:nvSpPr>
          <p:spPr bwMode="auto">
            <a:xfrm rot="231270" flipV="1">
              <a:off x="1746" y="2403"/>
              <a:ext cx="2491" cy="191"/>
            </a:xfrm>
            <a:custGeom>
              <a:avLst/>
              <a:gdLst>
                <a:gd name="T0" fmla="*/ 0 w 2985"/>
                <a:gd name="T1" fmla="*/ 0 h 418"/>
                <a:gd name="T2" fmla="*/ 255 w 2985"/>
                <a:gd name="T3" fmla="*/ 0 h 418"/>
                <a:gd name="T4" fmla="*/ 489 w 2985"/>
                <a:gd name="T5" fmla="*/ 0 h 418"/>
                <a:gd name="T6" fmla="*/ 0 60000 65536"/>
                <a:gd name="T7" fmla="*/ 0 60000 65536"/>
                <a:gd name="T8" fmla="*/ 0 60000 65536"/>
                <a:gd name="T9" fmla="*/ 0 w 2985"/>
                <a:gd name="T10" fmla="*/ 0 h 418"/>
                <a:gd name="T11" fmla="*/ 2985 w 2985"/>
                <a:gd name="T12" fmla="*/ 418 h 41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985" h="418">
                  <a:moveTo>
                    <a:pt x="0" y="24"/>
                  </a:moveTo>
                  <a:cubicBezTo>
                    <a:pt x="530" y="221"/>
                    <a:pt x="1061" y="418"/>
                    <a:pt x="1558" y="414"/>
                  </a:cubicBezTo>
                  <a:cubicBezTo>
                    <a:pt x="2055" y="410"/>
                    <a:pt x="2747" y="69"/>
                    <a:pt x="2985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buClr>
                  <a:srgbClr val="FF00FF"/>
                </a:buClr>
                <a:buSzPct val="75000"/>
                <a:buFont typeface="Monotype Sorts" pitchFamily="2" charset="2"/>
                <a:buChar char="u"/>
              </a:pPr>
              <a:endParaRPr lang="en-US" sz="2400">
                <a:solidFill>
                  <a:srgbClr val="000099"/>
                </a:solidFill>
              </a:endParaRPr>
            </a:p>
          </p:txBody>
        </p:sp>
        <p:sp>
          <p:nvSpPr>
            <p:cNvPr id="98337" name="Text Box 27"/>
            <p:cNvSpPr txBox="1">
              <a:spLocks noChangeArrowheads="1"/>
            </p:cNvSpPr>
            <p:nvPr/>
          </p:nvSpPr>
          <p:spPr bwMode="auto">
            <a:xfrm>
              <a:off x="3192" y="2193"/>
              <a:ext cx="23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400">
                  <a:solidFill>
                    <a:srgbClr val="000099"/>
                  </a:solidFill>
                  <a:latin typeface="Math A" pitchFamily="18" charset="2"/>
                  <a:sym typeface="Symbol" pitchFamily="18" charset="2"/>
                </a:rPr>
                <a:t></a:t>
              </a:r>
              <a:endParaRPr lang="en-US" altLang="en-US" sz="2400">
                <a:solidFill>
                  <a:srgbClr val="000099"/>
                </a:solidFill>
                <a:latin typeface="Math A" pitchFamily="18" charset="2"/>
              </a:endParaRPr>
            </a:p>
          </p:txBody>
        </p:sp>
      </p:grpSp>
      <p:sp>
        <p:nvSpPr>
          <p:cNvPr id="98324" name="Text Box 28"/>
          <p:cNvSpPr txBox="1">
            <a:spLocks noChangeArrowheads="1"/>
          </p:cNvSpPr>
          <p:nvPr/>
        </p:nvSpPr>
        <p:spPr bwMode="auto">
          <a:xfrm>
            <a:off x="2220456" y="1974851"/>
            <a:ext cx="2464714" cy="46166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rgbClr val="000099"/>
                </a:solidFill>
                <a:cs typeface="Arial" charset="0"/>
              </a:rPr>
              <a:t>All concrete states</a:t>
            </a:r>
          </a:p>
        </p:txBody>
      </p: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3430588" y="2701925"/>
            <a:ext cx="4889500" cy="1085850"/>
            <a:chOff x="1201" y="1702"/>
            <a:chExt cx="3080" cy="684"/>
          </a:xfrm>
        </p:grpSpPr>
        <p:sp>
          <p:nvSpPr>
            <p:cNvPr id="98330" name="Freeform 30"/>
            <p:cNvSpPr>
              <a:spLocks/>
            </p:cNvSpPr>
            <p:nvPr/>
          </p:nvSpPr>
          <p:spPr bwMode="auto">
            <a:xfrm rot="566972" flipH="1" flipV="1">
              <a:off x="1201" y="1922"/>
              <a:ext cx="3080" cy="464"/>
            </a:xfrm>
            <a:custGeom>
              <a:avLst/>
              <a:gdLst>
                <a:gd name="T0" fmla="*/ 0 w 2985"/>
                <a:gd name="T1" fmla="*/ 70 h 418"/>
                <a:gd name="T2" fmla="*/ 2132 w 2985"/>
                <a:gd name="T3" fmla="*/ 1177 h 418"/>
                <a:gd name="T4" fmla="*/ 4083 w 2985"/>
                <a:gd name="T5" fmla="*/ 0 h 418"/>
                <a:gd name="T6" fmla="*/ 0 60000 65536"/>
                <a:gd name="T7" fmla="*/ 0 60000 65536"/>
                <a:gd name="T8" fmla="*/ 0 60000 65536"/>
                <a:gd name="T9" fmla="*/ 0 w 2985"/>
                <a:gd name="T10" fmla="*/ 0 h 418"/>
                <a:gd name="T11" fmla="*/ 2985 w 2985"/>
                <a:gd name="T12" fmla="*/ 418 h 41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985" h="418">
                  <a:moveTo>
                    <a:pt x="0" y="24"/>
                  </a:moveTo>
                  <a:cubicBezTo>
                    <a:pt x="530" y="221"/>
                    <a:pt x="1061" y="418"/>
                    <a:pt x="1558" y="414"/>
                  </a:cubicBezTo>
                  <a:cubicBezTo>
                    <a:pt x="2055" y="410"/>
                    <a:pt x="2747" y="69"/>
                    <a:pt x="2985" y="0"/>
                  </a:cubicBezTo>
                </a:path>
              </a:pathLst>
            </a:custGeom>
            <a:noFill/>
            <a:ln w="38100" cap="flat" cmpd="sng">
              <a:solidFill>
                <a:srgbClr val="0099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buClr>
                  <a:srgbClr val="FF00FF"/>
                </a:buClr>
                <a:buSzPct val="75000"/>
                <a:buFont typeface="Monotype Sorts" pitchFamily="2" charset="2"/>
                <a:buChar char="u"/>
              </a:pPr>
              <a:endParaRPr lang="en-US" sz="2400">
                <a:solidFill>
                  <a:srgbClr val="000099"/>
                </a:solidFill>
              </a:endParaRPr>
            </a:p>
          </p:txBody>
        </p:sp>
        <p:sp>
          <p:nvSpPr>
            <p:cNvPr id="98331" name="Text Box 31"/>
            <p:cNvSpPr txBox="1">
              <a:spLocks noChangeArrowheads="1"/>
            </p:cNvSpPr>
            <p:nvPr/>
          </p:nvSpPr>
          <p:spPr bwMode="auto">
            <a:xfrm>
              <a:off x="2950" y="1702"/>
              <a:ext cx="19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400">
                  <a:solidFill>
                    <a:srgbClr val="009900"/>
                  </a:solidFill>
                  <a:cs typeface="Arial" charset="0"/>
                  <a:sym typeface="Symbol" pitchFamily="18" charset="2"/>
                </a:rPr>
                <a:t></a:t>
              </a:r>
            </a:p>
          </p:txBody>
        </p:sp>
      </p:grpSp>
      <p:grpSp>
        <p:nvGrpSpPr>
          <p:cNvPr id="5" name="Group 32"/>
          <p:cNvGrpSpPr>
            <a:grpSpLocks/>
          </p:cNvGrpSpPr>
          <p:nvPr/>
        </p:nvGrpSpPr>
        <p:grpSpPr bwMode="auto">
          <a:xfrm>
            <a:off x="3440113" y="2806700"/>
            <a:ext cx="4889500" cy="990600"/>
            <a:chOff x="1207" y="1798"/>
            <a:chExt cx="3080" cy="624"/>
          </a:xfrm>
        </p:grpSpPr>
        <p:sp>
          <p:nvSpPr>
            <p:cNvPr id="98328" name="Freeform 33"/>
            <p:cNvSpPr>
              <a:spLocks/>
            </p:cNvSpPr>
            <p:nvPr/>
          </p:nvSpPr>
          <p:spPr bwMode="auto">
            <a:xfrm rot="566972" flipH="1" flipV="1">
              <a:off x="1207" y="1958"/>
              <a:ext cx="3080" cy="464"/>
            </a:xfrm>
            <a:custGeom>
              <a:avLst/>
              <a:gdLst>
                <a:gd name="T0" fmla="*/ 0 w 2985"/>
                <a:gd name="T1" fmla="*/ 70 h 418"/>
                <a:gd name="T2" fmla="*/ 2132 w 2985"/>
                <a:gd name="T3" fmla="*/ 1177 h 418"/>
                <a:gd name="T4" fmla="*/ 4083 w 2985"/>
                <a:gd name="T5" fmla="*/ 0 h 418"/>
                <a:gd name="T6" fmla="*/ 0 60000 65536"/>
                <a:gd name="T7" fmla="*/ 0 60000 65536"/>
                <a:gd name="T8" fmla="*/ 0 60000 65536"/>
                <a:gd name="T9" fmla="*/ 0 w 2985"/>
                <a:gd name="T10" fmla="*/ 0 h 418"/>
                <a:gd name="T11" fmla="*/ 2985 w 2985"/>
                <a:gd name="T12" fmla="*/ 418 h 41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985" h="418">
                  <a:moveTo>
                    <a:pt x="0" y="24"/>
                  </a:moveTo>
                  <a:cubicBezTo>
                    <a:pt x="530" y="221"/>
                    <a:pt x="1061" y="418"/>
                    <a:pt x="1558" y="414"/>
                  </a:cubicBezTo>
                  <a:cubicBezTo>
                    <a:pt x="2055" y="410"/>
                    <a:pt x="2747" y="69"/>
                    <a:pt x="2985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buClr>
                  <a:srgbClr val="FF00FF"/>
                </a:buClr>
                <a:buSzPct val="75000"/>
                <a:buFont typeface="Monotype Sorts" pitchFamily="2" charset="2"/>
                <a:buChar char="u"/>
              </a:pPr>
              <a:endParaRPr lang="en-US" sz="2400">
                <a:solidFill>
                  <a:srgbClr val="000099"/>
                </a:solidFill>
              </a:endParaRPr>
            </a:p>
          </p:txBody>
        </p:sp>
        <p:sp>
          <p:nvSpPr>
            <p:cNvPr id="98329" name="Text Box 34"/>
            <p:cNvSpPr txBox="1">
              <a:spLocks noChangeArrowheads="1"/>
            </p:cNvSpPr>
            <p:nvPr/>
          </p:nvSpPr>
          <p:spPr bwMode="auto">
            <a:xfrm>
              <a:off x="3095" y="1798"/>
              <a:ext cx="23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400">
                  <a:solidFill>
                    <a:srgbClr val="000099"/>
                  </a:solidFill>
                  <a:latin typeface="Math A" pitchFamily="18" charset="2"/>
                  <a:sym typeface="Symbol" pitchFamily="18" charset="2"/>
                </a:rPr>
                <a:t></a:t>
              </a:r>
            </a:p>
          </p:txBody>
        </p:sp>
      </p:grpSp>
      <p:sp>
        <p:nvSpPr>
          <p:cNvPr id="98327" name="Text Box 35"/>
          <p:cNvSpPr txBox="1">
            <a:spLocks noChangeArrowheads="1"/>
          </p:cNvSpPr>
          <p:nvPr/>
        </p:nvSpPr>
        <p:spPr bwMode="auto">
          <a:xfrm>
            <a:off x="2163763" y="3386139"/>
            <a:ext cx="1822450" cy="3968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>
                <a:solidFill>
                  <a:srgbClr val="000099"/>
                </a:solidFill>
                <a:cs typeface="Arial" charset="0"/>
              </a:rPr>
              <a:t>{x: x </a:t>
            </a:r>
            <a:r>
              <a:rPr lang="en-US" sz="2000" i="1">
                <a:solidFill>
                  <a:srgbClr val="000099"/>
                </a:solidFill>
                <a:cs typeface="Arial" charset="0"/>
                <a:sym typeface="Math B" pitchFamily="2" charset="2"/>
              </a:rPr>
              <a:t> Even}</a:t>
            </a:r>
          </a:p>
        </p:txBody>
      </p:sp>
    </p:spTree>
    <p:extLst>
      <p:ext uri="{BB962C8B-B14F-4D97-AF65-F5344CB8AC3E}">
        <p14:creationId xmlns:p14="http://schemas.microsoft.com/office/powerpoint/2010/main" val="10941778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4413" y="419100"/>
            <a:ext cx="7772400" cy="838200"/>
          </a:xfrm>
        </p:spPr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Odd/Even Abstract Interpretation</a:t>
            </a:r>
            <a:endParaRPr lang="en-US" sz="4000"/>
          </a:p>
        </p:txBody>
      </p:sp>
      <p:sp>
        <p:nvSpPr>
          <p:cNvPr id="99331" name="Text Box 3"/>
          <p:cNvSpPr txBox="1">
            <a:spLocks noChangeArrowheads="1"/>
          </p:cNvSpPr>
          <p:nvPr/>
        </p:nvSpPr>
        <p:spPr bwMode="auto">
          <a:xfrm>
            <a:off x="3835401" y="5113338"/>
            <a:ext cx="460375" cy="4572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solidFill>
                  <a:srgbClr val="000099"/>
                </a:solidFill>
                <a:cs typeface="Arial" charset="0"/>
                <a:sym typeface="Symbol" pitchFamily="18" charset="2"/>
              </a:rPr>
              <a:t></a:t>
            </a:r>
          </a:p>
        </p:txBody>
      </p:sp>
      <p:sp>
        <p:nvSpPr>
          <p:cNvPr id="99332" name="Text Box 4"/>
          <p:cNvSpPr txBox="1">
            <a:spLocks noChangeArrowheads="1"/>
          </p:cNvSpPr>
          <p:nvPr/>
        </p:nvSpPr>
        <p:spPr bwMode="auto">
          <a:xfrm>
            <a:off x="3195638" y="3225800"/>
            <a:ext cx="2203450" cy="4572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solidFill>
                  <a:srgbClr val="000099"/>
                </a:solidFill>
                <a:cs typeface="Arial" charset="0"/>
              </a:rPr>
              <a:t>{-2, 1, 5}</a:t>
            </a:r>
          </a:p>
        </p:txBody>
      </p:sp>
      <p:sp>
        <p:nvSpPr>
          <p:cNvPr id="99333" name="Text Box 5"/>
          <p:cNvSpPr txBox="1">
            <a:spLocks noChangeArrowheads="1"/>
          </p:cNvSpPr>
          <p:nvPr/>
        </p:nvSpPr>
        <p:spPr bwMode="auto">
          <a:xfrm>
            <a:off x="3382964" y="3902075"/>
            <a:ext cx="1379537" cy="4572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solidFill>
                  <a:srgbClr val="000099"/>
                </a:solidFill>
                <a:cs typeface="Arial" charset="0"/>
              </a:rPr>
              <a:t>{0,2}</a:t>
            </a:r>
          </a:p>
        </p:txBody>
      </p:sp>
      <p:sp>
        <p:nvSpPr>
          <p:cNvPr id="99334" name="Text Box 6"/>
          <p:cNvSpPr txBox="1">
            <a:spLocks noChangeArrowheads="1"/>
          </p:cNvSpPr>
          <p:nvPr/>
        </p:nvSpPr>
        <p:spPr bwMode="auto">
          <a:xfrm>
            <a:off x="4152901" y="4418013"/>
            <a:ext cx="796925" cy="4572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solidFill>
                  <a:srgbClr val="000099"/>
                </a:solidFill>
                <a:cs typeface="Arial" charset="0"/>
              </a:rPr>
              <a:t>{2}</a:t>
            </a:r>
          </a:p>
        </p:txBody>
      </p:sp>
      <p:sp>
        <p:nvSpPr>
          <p:cNvPr id="99335" name="Text Box 7"/>
          <p:cNvSpPr txBox="1">
            <a:spLocks noChangeArrowheads="1"/>
          </p:cNvSpPr>
          <p:nvPr/>
        </p:nvSpPr>
        <p:spPr bwMode="auto">
          <a:xfrm>
            <a:off x="3273426" y="4418013"/>
            <a:ext cx="796925" cy="4572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solidFill>
                  <a:srgbClr val="000099"/>
                </a:solidFill>
                <a:cs typeface="Arial" charset="0"/>
              </a:rPr>
              <a:t>{0}</a:t>
            </a:r>
          </a:p>
        </p:txBody>
      </p:sp>
      <p:sp>
        <p:nvSpPr>
          <p:cNvPr id="99336" name="Text Box 8"/>
          <p:cNvSpPr txBox="1">
            <a:spLocks noChangeArrowheads="1"/>
          </p:cNvSpPr>
          <p:nvPr/>
        </p:nvSpPr>
        <p:spPr bwMode="auto">
          <a:xfrm>
            <a:off x="8794751" y="5113338"/>
            <a:ext cx="460375" cy="4572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solidFill>
                  <a:srgbClr val="FF0000"/>
                </a:solidFill>
                <a:cs typeface="Arial" charset="0"/>
                <a:sym typeface="Math B" pitchFamily="2" charset="2"/>
              </a:rPr>
              <a:t>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8078789" y="4197350"/>
            <a:ext cx="1876425" cy="457200"/>
            <a:chOff x="4193" y="2572"/>
            <a:chExt cx="1182" cy="288"/>
          </a:xfrm>
        </p:grpSpPr>
        <p:sp>
          <p:nvSpPr>
            <p:cNvPr id="99357" name="Text Box 10"/>
            <p:cNvSpPr txBox="1">
              <a:spLocks noChangeArrowheads="1"/>
            </p:cNvSpPr>
            <p:nvPr/>
          </p:nvSpPr>
          <p:spPr bwMode="auto">
            <a:xfrm>
              <a:off x="4193" y="2572"/>
              <a:ext cx="290" cy="288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>
                  <a:solidFill>
                    <a:srgbClr val="FF0000"/>
                  </a:solidFill>
                  <a:cs typeface="Arial" charset="0"/>
                  <a:sym typeface="Math B" pitchFamily="2" charset="2"/>
                </a:rPr>
                <a:t>E</a:t>
              </a:r>
            </a:p>
          </p:txBody>
        </p:sp>
        <p:sp>
          <p:nvSpPr>
            <p:cNvPr id="99358" name="Text Box 11"/>
            <p:cNvSpPr txBox="1">
              <a:spLocks noChangeArrowheads="1"/>
            </p:cNvSpPr>
            <p:nvPr/>
          </p:nvSpPr>
          <p:spPr bwMode="auto">
            <a:xfrm>
              <a:off x="5085" y="2572"/>
              <a:ext cx="290" cy="288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>
                  <a:solidFill>
                    <a:srgbClr val="FF0000"/>
                  </a:solidFill>
                  <a:cs typeface="Arial" charset="0"/>
                  <a:sym typeface="Math B" pitchFamily="2" charset="2"/>
                </a:rPr>
                <a:t>O</a:t>
              </a:r>
            </a:p>
          </p:txBody>
        </p:sp>
      </p:grpSp>
      <p:sp>
        <p:nvSpPr>
          <p:cNvPr id="99338" name="Text Box 12"/>
          <p:cNvSpPr txBox="1">
            <a:spLocks noChangeArrowheads="1"/>
          </p:cNvSpPr>
          <p:nvPr/>
        </p:nvSpPr>
        <p:spPr bwMode="auto">
          <a:xfrm>
            <a:off x="8807451" y="3127375"/>
            <a:ext cx="460375" cy="4572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solidFill>
                  <a:srgbClr val="FF0000"/>
                </a:solidFill>
                <a:cs typeface="Arial" charset="0"/>
                <a:sym typeface="Math B" pitchFamily="2" charset="2"/>
              </a:rPr>
              <a:t>?</a:t>
            </a:r>
          </a:p>
        </p:txBody>
      </p:sp>
      <p:sp>
        <p:nvSpPr>
          <p:cNvPr id="99339" name="Line 13"/>
          <p:cNvSpPr>
            <a:spLocks noChangeShapeType="1"/>
          </p:cNvSpPr>
          <p:nvPr/>
        </p:nvSpPr>
        <p:spPr bwMode="auto">
          <a:xfrm>
            <a:off x="8410576" y="4540251"/>
            <a:ext cx="536575" cy="7921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buClr>
                <a:srgbClr val="FF00FF"/>
              </a:buClr>
              <a:buSzPct val="75000"/>
              <a:buFont typeface="Monotype Sorts" pitchFamily="2" charset="2"/>
              <a:buChar char="u"/>
            </a:pPr>
            <a:endParaRPr lang="en-US" sz="2400">
              <a:solidFill>
                <a:srgbClr val="000099"/>
              </a:solidFill>
            </a:endParaRPr>
          </a:p>
        </p:txBody>
      </p:sp>
      <p:sp>
        <p:nvSpPr>
          <p:cNvPr id="99340" name="Line 14"/>
          <p:cNvSpPr>
            <a:spLocks noChangeShapeType="1"/>
          </p:cNvSpPr>
          <p:nvPr/>
        </p:nvSpPr>
        <p:spPr bwMode="auto">
          <a:xfrm rot="5400000">
            <a:off x="8962232" y="4674395"/>
            <a:ext cx="779463" cy="5365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buClr>
                <a:srgbClr val="FF00FF"/>
              </a:buClr>
              <a:buSzPct val="75000"/>
              <a:buFont typeface="Monotype Sorts" pitchFamily="2" charset="2"/>
              <a:buChar char="u"/>
            </a:pPr>
            <a:endParaRPr lang="en-US" sz="2400">
              <a:solidFill>
                <a:srgbClr val="000099"/>
              </a:solidFill>
            </a:endParaRPr>
          </a:p>
        </p:txBody>
      </p:sp>
      <p:sp>
        <p:nvSpPr>
          <p:cNvPr id="99341" name="Line 15"/>
          <p:cNvSpPr>
            <a:spLocks noChangeShapeType="1"/>
          </p:cNvSpPr>
          <p:nvPr/>
        </p:nvSpPr>
        <p:spPr bwMode="auto">
          <a:xfrm flipH="1">
            <a:off x="8410576" y="3473451"/>
            <a:ext cx="536575" cy="7921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buClr>
                <a:srgbClr val="FF00FF"/>
              </a:buClr>
              <a:buSzPct val="75000"/>
              <a:buFont typeface="Monotype Sorts" pitchFamily="2" charset="2"/>
              <a:buChar char="u"/>
            </a:pPr>
            <a:endParaRPr lang="en-US" sz="2400">
              <a:solidFill>
                <a:srgbClr val="000099"/>
              </a:solidFill>
            </a:endParaRPr>
          </a:p>
        </p:txBody>
      </p:sp>
      <p:sp>
        <p:nvSpPr>
          <p:cNvPr id="99342" name="Line 16"/>
          <p:cNvSpPr>
            <a:spLocks noChangeShapeType="1"/>
          </p:cNvSpPr>
          <p:nvPr/>
        </p:nvSpPr>
        <p:spPr bwMode="auto">
          <a:xfrm rot="16200000" flipH="1">
            <a:off x="8962232" y="3607595"/>
            <a:ext cx="779463" cy="5365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buClr>
                <a:srgbClr val="FF00FF"/>
              </a:buClr>
              <a:buSzPct val="75000"/>
              <a:buFont typeface="Monotype Sorts" pitchFamily="2" charset="2"/>
              <a:buChar char="u"/>
            </a:pPr>
            <a:endParaRPr lang="en-US" sz="2400">
              <a:solidFill>
                <a:srgbClr val="000099"/>
              </a:solidFill>
            </a:endParaRPr>
          </a:p>
        </p:txBody>
      </p:sp>
      <p:sp>
        <p:nvSpPr>
          <p:cNvPr id="99343" name="Line 17"/>
          <p:cNvSpPr>
            <a:spLocks noChangeShapeType="1"/>
          </p:cNvSpPr>
          <p:nvPr/>
        </p:nvSpPr>
        <p:spPr bwMode="auto">
          <a:xfrm>
            <a:off x="2012951" y="3871913"/>
            <a:ext cx="1973263" cy="1346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buClr>
                <a:srgbClr val="FF00FF"/>
              </a:buClr>
              <a:buSzPct val="75000"/>
              <a:buFont typeface="Monotype Sorts" pitchFamily="2" charset="2"/>
              <a:buChar char="u"/>
            </a:pPr>
            <a:endParaRPr lang="en-US" sz="2400">
              <a:solidFill>
                <a:srgbClr val="000099"/>
              </a:solidFill>
            </a:endParaRPr>
          </a:p>
        </p:txBody>
      </p:sp>
      <p:sp>
        <p:nvSpPr>
          <p:cNvPr id="99344" name="Line 18"/>
          <p:cNvSpPr>
            <a:spLocks noChangeShapeType="1"/>
          </p:cNvSpPr>
          <p:nvPr/>
        </p:nvSpPr>
        <p:spPr bwMode="auto">
          <a:xfrm flipH="1">
            <a:off x="4197351" y="3871913"/>
            <a:ext cx="1973263" cy="1346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buClr>
                <a:srgbClr val="FF00FF"/>
              </a:buClr>
              <a:buSzPct val="75000"/>
              <a:buFont typeface="Monotype Sorts" pitchFamily="2" charset="2"/>
              <a:buChar char="u"/>
            </a:pPr>
            <a:endParaRPr lang="en-US" sz="2400">
              <a:solidFill>
                <a:srgbClr val="000099"/>
              </a:solidFill>
            </a:endParaRPr>
          </a:p>
        </p:txBody>
      </p:sp>
      <p:sp>
        <p:nvSpPr>
          <p:cNvPr id="99345" name="Line 19"/>
          <p:cNvSpPr>
            <a:spLocks noChangeShapeType="1"/>
          </p:cNvSpPr>
          <p:nvPr/>
        </p:nvSpPr>
        <p:spPr bwMode="auto">
          <a:xfrm flipH="1">
            <a:off x="2051050" y="2344739"/>
            <a:ext cx="2146300" cy="150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buClr>
                <a:srgbClr val="FF00FF"/>
              </a:buClr>
              <a:buSzPct val="75000"/>
              <a:buFont typeface="Monotype Sorts" pitchFamily="2" charset="2"/>
              <a:buChar char="u"/>
            </a:pPr>
            <a:endParaRPr lang="en-US" sz="2400">
              <a:solidFill>
                <a:srgbClr val="000099"/>
              </a:solidFill>
            </a:endParaRPr>
          </a:p>
        </p:txBody>
      </p:sp>
      <p:sp>
        <p:nvSpPr>
          <p:cNvPr id="99346" name="Line 20"/>
          <p:cNvSpPr>
            <a:spLocks noChangeShapeType="1"/>
          </p:cNvSpPr>
          <p:nvPr/>
        </p:nvSpPr>
        <p:spPr bwMode="auto">
          <a:xfrm>
            <a:off x="4168776" y="2376489"/>
            <a:ext cx="2043113" cy="1501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buClr>
                <a:srgbClr val="FF00FF"/>
              </a:buClr>
              <a:buSzPct val="75000"/>
              <a:buFont typeface="Monotype Sorts" pitchFamily="2" charset="2"/>
              <a:buChar char="u"/>
            </a:pPr>
            <a:endParaRPr lang="en-US" sz="2400">
              <a:solidFill>
                <a:srgbClr val="000099"/>
              </a:solidFill>
            </a:endParaRPr>
          </a:p>
        </p:txBody>
      </p:sp>
      <p:sp>
        <p:nvSpPr>
          <p:cNvPr id="99347" name="Freeform 21"/>
          <p:cNvSpPr>
            <a:spLocks/>
          </p:cNvSpPr>
          <p:nvPr/>
        </p:nvSpPr>
        <p:spPr bwMode="auto">
          <a:xfrm rot="-184979">
            <a:off x="4348163" y="3509963"/>
            <a:ext cx="4576762" cy="196850"/>
          </a:xfrm>
          <a:custGeom>
            <a:avLst/>
            <a:gdLst>
              <a:gd name="T0" fmla="*/ 0 w 2985"/>
              <a:gd name="T1" fmla="*/ 2147483647 h 418"/>
              <a:gd name="T2" fmla="*/ 2147483647 w 2985"/>
              <a:gd name="T3" fmla="*/ 2147483647 h 418"/>
              <a:gd name="T4" fmla="*/ 2147483647 w 2985"/>
              <a:gd name="T5" fmla="*/ 0 h 418"/>
              <a:gd name="T6" fmla="*/ 0 60000 65536"/>
              <a:gd name="T7" fmla="*/ 0 60000 65536"/>
              <a:gd name="T8" fmla="*/ 0 60000 65536"/>
              <a:gd name="T9" fmla="*/ 0 w 2985"/>
              <a:gd name="T10" fmla="*/ 0 h 418"/>
              <a:gd name="T11" fmla="*/ 2985 w 2985"/>
              <a:gd name="T12" fmla="*/ 418 h 41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85" h="418">
                <a:moveTo>
                  <a:pt x="0" y="24"/>
                </a:moveTo>
                <a:cubicBezTo>
                  <a:pt x="530" y="221"/>
                  <a:pt x="1061" y="418"/>
                  <a:pt x="1558" y="414"/>
                </a:cubicBezTo>
                <a:cubicBezTo>
                  <a:pt x="2055" y="410"/>
                  <a:pt x="2747" y="69"/>
                  <a:pt x="2985" y="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pPr algn="ctr">
              <a:spcBef>
                <a:spcPct val="50000"/>
              </a:spcBef>
              <a:buClr>
                <a:srgbClr val="FF00FF"/>
              </a:buClr>
              <a:buSzPct val="75000"/>
              <a:buFont typeface="Monotype Sorts" pitchFamily="2" charset="2"/>
              <a:buChar char="u"/>
            </a:pPr>
            <a:endParaRPr lang="en-US" sz="2400">
              <a:solidFill>
                <a:srgbClr val="000099"/>
              </a:solidFill>
            </a:endParaRPr>
          </a:p>
        </p:txBody>
      </p:sp>
      <p:sp>
        <p:nvSpPr>
          <p:cNvPr id="99348" name="Text Box 22"/>
          <p:cNvSpPr txBox="1">
            <a:spLocks noChangeArrowheads="1"/>
          </p:cNvSpPr>
          <p:nvPr/>
        </p:nvSpPr>
        <p:spPr bwMode="auto">
          <a:xfrm>
            <a:off x="6354764" y="3343275"/>
            <a:ext cx="3762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en-US" sz="2400">
                <a:solidFill>
                  <a:srgbClr val="000099"/>
                </a:solidFill>
                <a:latin typeface="Math A" pitchFamily="18" charset="2"/>
                <a:sym typeface="Symbol" pitchFamily="18" charset="2"/>
              </a:rPr>
              <a:t></a:t>
            </a:r>
            <a:endParaRPr lang="en-US" altLang="en-US" sz="2400">
              <a:solidFill>
                <a:srgbClr val="000099"/>
              </a:solidFill>
              <a:latin typeface="Math A" pitchFamily="18" charset="2"/>
            </a:endParaRPr>
          </a:p>
        </p:txBody>
      </p:sp>
      <p:sp>
        <p:nvSpPr>
          <p:cNvPr id="99349" name="Text Box 23"/>
          <p:cNvSpPr txBox="1">
            <a:spLocks noChangeArrowheads="1"/>
          </p:cNvSpPr>
          <p:nvPr/>
        </p:nvSpPr>
        <p:spPr bwMode="auto">
          <a:xfrm>
            <a:off x="2220456" y="1974851"/>
            <a:ext cx="2464714" cy="46166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rgbClr val="000099"/>
                </a:solidFill>
                <a:cs typeface="Arial" charset="0"/>
              </a:rPr>
              <a:t>All concrete states</a:t>
            </a:r>
          </a:p>
        </p:txBody>
      </p:sp>
      <p:sp>
        <p:nvSpPr>
          <p:cNvPr id="99350" name="Text Box 24"/>
          <p:cNvSpPr txBox="1">
            <a:spLocks noChangeArrowheads="1"/>
          </p:cNvSpPr>
          <p:nvPr/>
        </p:nvSpPr>
        <p:spPr bwMode="auto">
          <a:xfrm>
            <a:off x="2163763" y="3400426"/>
            <a:ext cx="1822450" cy="3968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>
                <a:solidFill>
                  <a:srgbClr val="000099"/>
                </a:solidFill>
                <a:cs typeface="Arial" charset="0"/>
              </a:rPr>
              <a:t>{x: x </a:t>
            </a:r>
            <a:r>
              <a:rPr lang="en-US" sz="2000" i="1">
                <a:solidFill>
                  <a:srgbClr val="000099"/>
                </a:solidFill>
                <a:cs typeface="Arial" charset="0"/>
                <a:sym typeface="Math B" pitchFamily="2" charset="2"/>
              </a:rPr>
              <a:t> Even}</a:t>
            </a:r>
          </a:p>
        </p:txBody>
      </p: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4240213" y="1685925"/>
            <a:ext cx="4889500" cy="1085850"/>
            <a:chOff x="1201" y="1702"/>
            <a:chExt cx="3080" cy="684"/>
          </a:xfrm>
        </p:grpSpPr>
        <p:sp>
          <p:nvSpPr>
            <p:cNvPr id="99355" name="Freeform 26"/>
            <p:cNvSpPr>
              <a:spLocks/>
            </p:cNvSpPr>
            <p:nvPr/>
          </p:nvSpPr>
          <p:spPr bwMode="auto">
            <a:xfrm rot="566972" flipH="1" flipV="1">
              <a:off x="1201" y="1922"/>
              <a:ext cx="3080" cy="464"/>
            </a:xfrm>
            <a:custGeom>
              <a:avLst/>
              <a:gdLst>
                <a:gd name="T0" fmla="*/ 0 w 2985"/>
                <a:gd name="T1" fmla="*/ 70 h 418"/>
                <a:gd name="T2" fmla="*/ 2132 w 2985"/>
                <a:gd name="T3" fmla="*/ 1177 h 418"/>
                <a:gd name="T4" fmla="*/ 4083 w 2985"/>
                <a:gd name="T5" fmla="*/ 0 h 418"/>
                <a:gd name="T6" fmla="*/ 0 60000 65536"/>
                <a:gd name="T7" fmla="*/ 0 60000 65536"/>
                <a:gd name="T8" fmla="*/ 0 60000 65536"/>
                <a:gd name="T9" fmla="*/ 0 w 2985"/>
                <a:gd name="T10" fmla="*/ 0 h 418"/>
                <a:gd name="T11" fmla="*/ 2985 w 2985"/>
                <a:gd name="T12" fmla="*/ 418 h 41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985" h="418">
                  <a:moveTo>
                    <a:pt x="0" y="24"/>
                  </a:moveTo>
                  <a:cubicBezTo>
                    <a:pt x="530" y="221"/>
                    <a:pt x="1061" y="418"/>
                    <a:pt x="1558" y="414"/>
                  </a:cubicBezTo>
                  <a:cubicBezTo>
                    <a:pt x="2055" y="410"/>
                    <a:pt x="2747" y="69"/>
                    <a:pt x="2985" y="0"/>
                  </a:cubicBezTo>
                </a:path>
              </a:pathLst>
            </a:custGeom>
            <a:noFill/>
            <a:ln w="38100" cap="flat" cmpd="sng">
              <a:solidFill>
                <a:srgbClr val="0099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buClr>
                  <a:srgbClr val="FF00FF"/>
                </a:buClr>
                <a:buSzPct val="75000"/>
                <a:buFont typeface="Monotype Sorts" pitchFamily="2" charset="2"/>
                <a:buChar char="u"/>
              </a:pPr>
              <a:endParaRPr lang="en-US" sz="2400">
                <a:solidFill>
                  <a:srgbClr val="000099"/>
                </a:solidFill>
              </a:endParaRPr>
            </a:p>
          </p:txBody>
        </p:sp>
        <p:sp>
          <p:nvSpPr>
            <p:cNvPr id="99356" name="Text Box 27"/>
            <p:cNvSpPr txBox="1">
              <a:spLocks noChangeArrowheads="1"/>
            </p:cNvSpPr>
            <p:nvPr/>
          </p:nvSpPr>
          <p:spPr bwMode="auto">
            <a:xfrm>
              <a:off x="2950" y="1702"/>
              <a:ext cx="19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400">
                  <a:solidFill>
                    <a:srgbClr val="009900"/>
                  </a:solidFill>
                  <a:cs typeface="Arial" charset="0"/>
                  <a:sym typeface="Symbol" pitchFamily="18" charset="2"/>
                </a:rPr>
                <a:t></a:t>
              </a:r>
            </a:p>
          </p:txBody>
        </p:sp>
      </p:grpSp>
      <p:grpSp>
        <p:nvGrpSpPr>
          <p:cNvPr id="4" name="Group 28"/>
          <p:cNvGrpSpPr>
            <a:grpSpLocks/>
          </p:cNvGrpSpPr>
          <p:nvPr/>
        </p:nvGrpSpPr>
        <p:grpSpPr bwMode="auto">
          <a:xfrm>
            <a:off x="4217988" y="1774825"/>
            <a:ext cx="4889500" cy="990600"/>
            <a:chOff x="1207" y="1798"/>
            <a:chExt cx="3080" cy="624"/>
          </a:xfrm>
        </p:grpSpPr>
        <p:sp>
          <p:nvSpPr>
            <p:cNvPr id="99353" name="Freeform 29"/>
            <p:cNvSpPr>
              <a:spLocks/>
            </p:cNvSpPr>
            <p:nvPr/>
          </p:nvSpPr>
          <p:spPr bwMode="auto">
            <a:xfrm rot="566972" flipH="1" flipV="1">
              <a:off x="1207" y="1958"/>
              <a:ext cx="3080" cy="464"/>
            </a:xfrm>
            <a:custGeom>
              <a:avLst/>
              <a:gdLst>
                <a:gd name="T0" fmla="*/ 0 w 2985"/>
                <a:gd name="T1" fmla="*/ 70 h 418"/>
                <a:gd name="T2" fmla="*/ 2132 w 2985"/>
                <a:gd name="T3" fmla="*/ 1177 h 418"/>
                <a:gd name="T4" fmla="*/ 4083 w 2985"/>
                <a:gd name="T5" fmla="*/ 0 h 418"/>
                <a:gd name="T6" fmla="*/ 0 60000 65536"/>
                <a:gd name="T7" fmla="*/ 0 60000 65536"/>
                <a:gd name="T8" fmla="*/ 0 60000 65536"/>
                <a:gd name="T9" fmla="*/ 0 w 2985"/>
                <a:gd name="T10" fmla="*/ 0 h 418"/>
                <a:gd name="T11" fmla="*/ 2985 w 2985"/>
                <a:gd name="T12" fmla="*/ 418 h 41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985" h="418">
                  <a:moveTo>
                    <a:pt x="0" y="24"/>
                  </a:moveTo>
                  <a:cubicBezTo>
                    <a:pt x="530" y="221"/>
                    <a:pt x="1061" y="418"/>
                    <a:pt x="1558" y="414"/>
                  </a:cubicBezTo>
                  <a:cubicBezTo>
                    <a:pt x="2055" y="410"/>
                    <a:pt x="2747" y="69"/>
                    <a:pt x="2985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buClr>
                  <a:srgbClr val="FF00FF"/>
                </a:buClr>
                <a:buSzPct val="75000"/>
                <a:buFont typeface="Monotype Sorts" pitchFamily="2" charset="2"/>
                <a:buChar char="u"/>
              </a:pPr>
              <a:endParaRPr lang="en-US" sz="2400">
                <a:solidFill>
                  <a:srgbClr val="000099"/>
                </a:solidFill>
              </a:endParaRPr>
            </a:p>
          </p:txBody>
        </p:sp>
        <p:sp>
          <p:nvSpPr>
            <p:cNvPr id="99354" name="Text Box 30"/>
            <p:cNvSpPr txBox="1">
              <a:spLocks noChangeArrowheads="1"/>
            </p:cNvSpPr>
            <p:nvPr/>
          </p:nvSpPr>
          <p:spPr bwMode="auto">
            <a:xfrm>
              <a:off x="3095" y="1798"/>
              <a:ext cx="23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400">
                  <a:solidFill>
                    <a:srgbClr val="000099"/>
                  </a:solidFill>
                  <a:latin typeface="Math A" pitchFamily="18" charset="2"/>
                  <a:sym typeface="Symbol" pitchFamily="18" charset="2"/>
                </a:rPr>
                <a:t>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89363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gradFill rotWithShape="0">
          <a:gsLst>
            <a:gs pos="0">
              <a:schemeClr val="accent2">
                <a:gamma/>
                <a:shade val="66275"/>
                <a:invGamma/>
              </a:schemeClr>
            </a:gs>
            <a:gs pos="100000">
              <a:schemeClr val="accent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>
          <a:xfrm>
            <a:off x="2228850" y="0"/>
            <a:ext cx="7772400" cy="838200"/>
          </a:xfrm>
        </p:spPr>
        <p:txBody>
          <a:bodyPr/>
          <a:lstStyle/>
          <a:p>
            <a:r>
              <a:rPr lang="en-US" altLang="he-IL" sz="4800" dirty="0" smtClean="0">
                <a:solidFill>
                  <a:schemeClr val="bg1"/>
                </a:solidFill>
              </a:rPr>
              <a:t>Concrete </a:t>
            </a:r>
            <a:r>
              <a:rPr lang="en-US" altLang="he-IL" sz="4800" dirty="0">
                <a:solidFill>
                  <a:schemeClr val="bg1"/>
                </a:solidFill>
              </a:rPr>
              <a:t>Interpretation</a:t>
            </a:r>
            <a:endParaRPr lang="en-US" altLang="he-IL" dirty="0"/>
          </a:p>
        </p:txBody>
      </p:sp>
      <p:grpSp>
        <p:nvGrpSpPr>
          <p:cNvPr id="377859" name="Group 3"/>
          <p:cNvGrpSpPr>
            <a:grpSpLocks/>
          </p:cNvGrpSpPr>
          <p:nvPr/>
        </p:nvGrpSpPr>
        <p:grpSpPr bwMode="auto">
          <a:xfrm>
            <a:off x="2533650" y="3924300"/>
            <a:ext cx="7124700" cy="2686050"/>
            <a:chOff x="660" y="2472"/>
            <a:chExt cx="4488" cy="1692"/>
          </a:xfrm>
        </p:grpSpPr>
        <p:graphicFrame>
          <p:nvGraphicFramePr>
            <p:cNvPr id="377860" name="Object 4"/>
            <p:cNvGraphicFramePr>
              <a:graphicFrameLocks noChangeAspect="1"/>
            </p:cNvGraphicFramePr>
            <p:nvPr/>
          </p:nvGraphicFramePr>
          <p:xfrm>
            <a:off x="660" y="2472"/>
            <a:ext cx="1932" cy="16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4" name="Document" r:id="rId3" imgW="3508920" imgH="3073680" progId="Word.Document.8">
                    <p:embed/>
                  </p:oleObj>
                </mc:Choice>
                <mc:Fallback>
                  <p:oleObj name="Document" r:id="rId3" imgW="3508920" imgH="3073680" progId="Word.Document.8">
                    <p:embed/>
                    <p:pic>
                      <p:nvPicPr>
                        <p:cNvPr id="37786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0" y="2472"/>
                          <a:ext cx="1932" cy="1668"/>
                        </a:xfrm>
                        <a:prstGeom prst="rect">
                          <a:avLst/>
                        </a:prstGeom>
                        <a:solidFill>
                          <a:srgbClr val="F0F0F0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7861" name="Object 5"/>
            <p:cNvGraphicFramePr>
              <a:graphicFrameLocks noChangeAspect="1"/>
            </p:cNvGraphicFramePr>
            <p:nvPr/>
          </p:nvGraphicFramePr>
          <p:xfrm>
            <a:off x="3216" y="2472"/>
            <a:ext cx="1932" cy="16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5" name="Document" r:id="rId5" imgW="3499560" imgH="3073680" progId="Word.Document.8">
                    <p:embed/>
                  </p:oleObj>
                </mc:Choice>
                <mc:Fallback>
                  <p:oleObj name="Document" r:id="rId5" imgW="3499560" imgH="3073680" progId="Word.Document.8">
                    <p:embed/>
                    <p:pic>
                      <p:nvPicPr>
                        <p:cNvPr id="377861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6" y="2472"/>
                          <a:ext cx="1932" cy="1692"/>
                        </a:xfrm>
                        <a:prstGeom prst="rect">
                          <a:avLst/>
                        </a:prstGeom>
                        <a:solidFill>
                          <a:srgbClr val="F0F0F0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77885" name="Group 29"/>
          <p:cNvGrpSpPr>
            <a:grpSpLocks/>
          </p:cNvGrpSpPr>
          <p:nvPr/>
        </p:nvGrpSpPr>
        <p:grpSpPr bwMode="auto">
          <a:xfrm>
            <a:off x="3319464" y="895350"/>
            <a:ext cx="5551487" cy="2946400"/>
            <a:chOff x="1131" y="564"/>
            <a:chExt cx="3497" cy="1856"/>
          </a:xfrm>
        </p:grpSpPr>
        <p:sp>
          <p:nvSpPr>
            <p:cNvPr id="377862" name="Text Box 6"/>
            <p:cNvSpPr txBox="1">
              <a:spLocks noChangeArrowheads="1"/>
            </p:cNvSpPr>
            <p:nvPr/>
          </p:nvSpPr>
          <p:spPr bwMode="auto">
            <a:xfrm>
              <a:off x="1131" y="564"/>
              <a:ext cx="349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he-IL" sz="3200" i="1">
                  <a:solidFill>
                    <a:srgbClr val="FFFFFF"/>
                  </a:solidFill>
                  <a:latin typeface="Times New Roman" panose="02020603050405020304" pitchFamily="18" charset="0"/>
                  <a:cs typeface="Times New Roman (Hebrew)" panose="02020603050405020304" pitchFamily="18" charset="0"/>
                </a:rPr>
                <a:t>f</a:t>
              </a:r>
              <a:r>
                <a:rPr lang="en-US" altLang="he-IL" sz="3200">
                  <a:solidFill>
                    <a:srgbClr val="FFFFFF"/>
                  </a:solidFill>
                  <a:latin typeface="Times New Roman" panose="02020603050405020304" pitchFamily="18" charset="0"/>
                  <a:cs typeface="Times New Roman (Hebrew)" panose="02020603050405020304" pitchFamily="18" charset="0"/>
                </a:rPr>
                <a:t>(</a:t>
              </a:r>
              <a:r>
                <a:rPr lang="en-US" altLang="he-IL" sz="3200" i="1">
                  <a:solidFill>
                    <a:srgbClr val="FFFFFF"/>
                  </a:solidFill>
                  <a:latin typeface="Times New Roman" panose="02020603050405020304" pitchFamily="18" charset="0"/>
                  <a:cs typeface="Times New Roman (Hebrew)" panose="02020603050405020304" pitchFamily="18" charset="0"/>
                </a:rPr>
                <a:t>a</a:t>
              </a:r>
              <a:r>
                <a:rPr lang="en-US" altLang="he-IL" sz="3200">
                  <a:solidFill>
                    <a:srgbClr val="FFFFFF"/>
                  </a:solidFill>
                  <a:latin typeface="Times New Roman" panose="02020603050405020304" pitchFamily="18" charset="0"/>
                  <a:cs typeface="Times New Roman (Hebrew)" panose="02020603050405020304" pitchFamily="18" charset="0"/>
                </a:rPr>
                <a:t>,</a:t>
              </a:r>
              <a:r>
                <a:rPr lang="en-US" altLang="he-IL" sz="3200" i="1">
                  <a:solidFill>
                    <a:srgbClr val="FFFFFF"/>
                  </a:solidFill>
                  <a:latin typeface="Times New Roman" panose="02020603050405020304" pitchFamily="18" charset="0"/>
                  <a:cs typeface="Times New Roman (Hebrew)" panose="02020603050405020304" pitchFamily="18" charset="0"/>
                </a:rPr>
                <a:t>b</a:t>
              </a:r>
              <a:r>
                <a:rPr lang="en-US" altLang="he-IL" sz="3200">
                  <a:solidFill>
                    <a:srgbClr val="FFFFFF"/>
                  </a:solidFill>
                  <a:latin typeface="Times New Roman" panose="02020603050405020304" pitchFamily="18" charset="0"/>
                  <a:cs typeface="Times New Roman (Hebrew)" panose="02020603050405020304" pitchFamily="18" charset="0"/>
                </a:rPr>
                <a:t>) = (16 * </a:t>
              </a:r>
              <a:r>
                <a:rPr lang="en-US" altLang="he-IL" sz="3200" i="1">
                  <a:solidFill>
                    <a:srgbClr val="FFFFFF"/>
                  </a:solidFill>
                  <a:latin typeface="Times New Roman" panose="02020603050405020304" pitchFamily="18" charset="0"/>
                  <a:cs typeface="Times New Roman (Hebrew)" panose="02020603050405020304" pitchFamily="18" charset="0"/>
                </a:rPr>
                <a:t>b</a:t>
              </a:r>
              <a:r>
                <a:rPr lang="en-US" altLang="he-IL" sz="3200">
                  <a:solidFill>
                    <a:srgbClr val="FFFFFF"/>
                  </a:solidFill>
                  <a:latin typeface="Times New Roman" panose="02020603050405020304" pitchFamily="18" charset="0"/>
                  <a:cs typeface="Times New Roman (Hebrew)" panose="02020603050405020304" pitchFamily="18" charset="0"/>
                </a:rPr>
                <a:t> + 3) * (2 * </a:t>
              </a:r>
              <a:r>
                <a:rPr lang="en-US" altLang="he-IL" sz="3200" i="1">
                  <a:solidFill>
                    <a:srgbClr val="FFFFFF"/>
                  </a:solidFill>
                  <a:latin typeface="Times New Roman" panose="02020603050405020304" pitchFamily="18" charset="0"/>
                  <a:cs typeface="Times New Roman (Hebrew)" panose="02020603050405020304" pitchFamily="18" charset="0"/>
                </a:rPr>
                <a:t>a</a:t>
              </a:r>
              <a:r>
                <a:rPr lang="en-US" altLang="he-IL" sz="3200">
                  <a:solidFill>
                    <a:srgbClr val="FFFFFF"/>
                  </a:solidFill>
                  <a:latin typeface="Times New Roman" panose="02020603050405020304" pitchFamily="18" charset="0"/>
                  <a:cs typeface="Times New Roman (Hebrew)" panose="02020603050405020304" pitchFamily="18" charset="0"/>
                </a:rPr>
                <a:t> + 1)</a:t>
              </a:r>
            </a:p>
          </p:txBody>
        </p:sp>
        <p:grpSp>
          <p:nvGrpSpPr>
            <p:cNvPr id="377863" name="Group 7"/>
            <p:cNvGrpSpPr>
              <a:grpSpLocks/>
            </p:cNvGrpSpPr>
            <p:nvPr/>
          </p:nvGrpSpPr>
          <p:grpSpPr bwMode="auto">
            <a:xfrm>
              <a:off x="2006" y="1010"/>
              <a:ext cx="1832" cy="1410"/>
              <a:chOff x="2006" y="914"/>
              <a:chExt cx="1832" cy="1410"/>
            </a:xfrm>
          </p:grpSpPr>
          <p:sp>
            <p:nvSpPr>
              <p:cNvPr id="377864" name="Text Box 8"/>
              <p:cNvSpPr txBox="1">
                <a:spLocks noChangeArrowheads="1"/>
              </p:cNvSpPr>
              <p:nvPr/>
            </p:nvSpPr>
            <p:spPr bwMode="auto">
              <a:xfrm>
                <a:off x="2930" y="914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 (Hebrew)" panose="02020603050405020304" pitchFamily="18" charset="0"/>
                  </a:rPr>
                  <a:t>*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 (Hebrew)" panose="02020603050405020304" pitchFamily="18" charset="0"/>
                </a:endParaRPr>
              </a:p>
            </p:txBody>
          </p:sp>
          <p:sp>
            <p:nvSpPr>
              <p:cNvPr id="377865" name="Text Box 9"/>
              <p:cNvSpPr txBox="1">
                <a:spLocks noChangeArrowheads="1"/>
              </p:cNvSpPr>
              <p:nvPr/>
            </p:nvSpPr>
            <p:spPr bwMode="auto">
              <a:xfrm>
                <a:off x="3326" y="1202"/>
                <a:ext cx="22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 (Hebrew)" panose="02020603050405020304" pitchFamily="18" charset="0"/>
                  </a:rPr>
                  <a:t>+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 (Hebrew)" panose="02020603050405020304" pitchFamily="18" charset="0"/>
                </a:endParaRPr>
              </a:p>
            </p:txBody>
          </p:sp>
          <p:sp>
            <p:nvSpPr>
              <p:cNvPr id="377866" name="Text Box 10"/>
              <p:cNvSpPr txBox="1">
                <a:spLocks noChangeArrowheads="1"/>
              </p:cNvSpPr>
              <p:nvPr/>
            </p:nvSpPr>
            <p:spPr bwMode="auto">
              <a:xfrm>
                <a:off x="2438" y="2036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he-IL" sz="2400" i="1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 (Hebrew)" panose="02020603050405020304" pitchFamily="18" charset="0"/>
                  </a:rPr>
                  <a:t>b</a:t>
                </a:r>
                <a:endParaRPr lang="en-US" altLang="he-IL" sz="24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 (Hebrew)" panose="02020603050405020304" pitchFamily="18" charset="0"/>
                </a:endParaRPr>
              </a:p>
            </p:txBody>
          </p:sp>
          <p:sp>
            <p:nvSpPr>
              <p:cNvPr id="377867" name="Text Box 11"/>
              <p:cNvSpPr txBox="1">
                <a:spLocks noChangeArrowheads="1"/>
              </p:cNvSpPr>
              <p:nvPr/>
            </p:nvSpPr>
            <p:spPr bwMode="auto">
              <a:xfrm>
                <a:off x="2234" y="159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 (Hebrew)" panose="02020603050405020304" pitchFamily="18" charset="0"/>
                  </a:rPr>
                  <a:t>*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 (Hebrew)" panose="02020603050405020304" pitchFamily="18" charset="0"/>
                </a:endParaRPr>
              </a:p>
            </p:txBody>
          </p:sp>
          <p:sp>
            <p:nvSpPr>
              <p:cNvPr id="377868" name="Text Box 12"/>
              <p:cNvSpPr txBox="1">
                <a:spLocks noChangeArrowheads="1"/>
              </p:cNvSpPr>
              <p:nvPr/>
            </p:nvSpPr>
            <p:spPr bwMode="auto">
              <a:xfrm>
                <a:off x="2522" y="1190"/>
                <a:ext cx="22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 (Hebrew)" panose="02020603050405020304" pitchFamily="18" charset="0"/>
                  </a:rPr>
                  <a:t>+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 (Hebrew)" panose="02020603050405020304" pitchFamily="18" charset="0"/>
                </a:endParaRPr>
              </a:p>
            </p:txBody>
          </p:sp>
          <p:sp>
            <p:nvSpPr>
              <p:cNvPr id="377869" name="Text Box 13"/>
              <p:cNvSpPr txBox="1">
                <a:spLocks noChangeArrowheads="1"/>
              </p:cNvSpPr>
              <p:nvPr/>
            </p:nvSpPr>
            <p:spPr bwMode="auto">
              <a:xfrm>
                <a:off x="3626" y="159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 (Hebrew)" panose="02020603050405020304" pitchFamily="18" charset="0"/>
                  </a:rPr>
                  <a:t>1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 (Hebrew)" panose="02020603050405020304" pitchFamily="18" charset="0"/>
                </a:endParaRPr>
              </a:p>
            </p:txBody>
          </p:sp>
          <p:sp>
            <p:nvSpPr>
              <p:cNvPr id="377870" name="Text Box 14"/>
              <p:cNvSpPr txBox="1">
                <a:spLocks noChangeArrowheads="1"/>
              </p:cNvSpPr>
              <p:nvPr/>
            </p:nvSpPr>
            <p:spPr bwMode="auto">
              <a:xfrm>
                <a:off x="2930" y="2036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 (Hebrew)" panose="02020603050405020304" pitchFamily="18" charset="0"/>
                  </a:rPr>
                  <a:t>2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 (Hebrew)" panose="02020603050405020304" pitchFamily="18" charset="0"/>
                </a:endParaRPr>
              </a:p>
            </p:txBody>
          </p:sp>
          <p:sp>
            <p:nvSpPr>
              <p:cNvPr id="377871" name="Text Box 15"/>
              <p:cNvSpPr txBox="1">
                <a:spLocks noChangeArrowheads="1"/>
              </p:cNvSpPr>
              <p:nvPr/>
            </p:nvSpPr>
            <p:spPr bwMode="auto">
              <a:xfrm>
                <a:off x="3278" y="2036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he-IL" sz="2400" i="1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 (Hebrew)" panose="02020603050405020304" pitchFamily="18" charset="0"/>
                  </a:rPr>
                  <a:t>a</a:t>
                </a:r>
                <a:endParaRPr lang="en-US" altLang="he-IL" sz="24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 (Hebrew)" panose="02020603050405020304" pitchFamily="18" charset="0"/>
                </a:endParaRPr>
              </a:p>
            </p:txBody>
          </p:sp>
          <p:sp>
            <p:nvSpPr>
              <p:cNvPr id="377872" name="Text Box 16"/>
              <p:cNvSpPr txBox="1">
                <a:spLocks noChangeArrowheads="1"/>
              </p:cNvSpPr>
              <p:nvPr/>
            </p:nvSpPr>
            <p:spPr bwMode="auto">
              <a:xfrm>
                <a:off x="3098" y="159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 (Hebrew)" panose="02020603050405020304" pitchFamily="18" charset="0"/>
                  </a:rPr>
                  <a:t>*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 (Hebrew)" panose="02020603050405020304" pitchFamily="18" charset="0"/>
                </a:endParaRPr>
              </a:p>
            </p:txBody>
          </p:sp>
          <p:sp>
            <p:nvSpPr>
              <p:cNvPr id="377873" name="Text Box 17"/>
              <p:cNvSpPr txBox="1">
                <a:spLocks noChangeArrowheads="1"/>
              </p:cNvSpPr>
              <p:nvPr/>
            </p:nvSpPr>
            <p:spPr bwMode="auto">
              <a:xfrm>
                <a:off x="2726" y="159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 (Hebrew)" panose="02020603050405020304" pitchFamily="18" charset="0"/>
                  </a:rPr>
                  <a:t>3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 (Hebrew)" panose="02020603050405020304" pitchFamily="18" charset="0"/>
                </a:endParaRPr>
              </a:p>
            </p:txBody>
          </p:sp>
          <p:sp>
            <p:nvSpPr>
              <p:cNvPr id="377874" name="Text Box 18"/>
              <p:cNvSpPr txBox="1">
                <a:spLocks noChangeArrowheads="1"/>
              </p:cNvSpPr>
              <p:nvPr/>
            </p:nvSpPr>
            <p:spPr bwMode="auto">
              <a:xfrm>
                <a:off x="2006" y="2036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 (Hebrew)" panose="02020603050405020304" pitchFamily="18" charset="0"/>
                  </a:rPr>
                  <a:t>16</a:t>
                </a:r>
                <a:endParaRPr lang="en-US" altLang="en-US" sz="24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 (Hebrew)" panose="02020603050405020304" pitchFamily="18" charset="0"/>
                </a:endParaRPr>
              </a:p>
            </p:txBody>
          </p:sp>
          <p:sp>
            <p:nvSpPr>
              <p:cNvPr id="377875" name="Line 19"/>
              <p:cNvSpPr>
                <a:spLocks noChangeShapeType="1"/>
              </p:cNvSpPr>
              <p:nvPr/>
            </p:nvSpPr>
            <p:spPr bwMode="auto">
              <a:xfrm flipH="1">
                <a:off x="2376" y="1398"/>
                <a:ext cx="204" cy="234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800">
                  <a:solidFill>
                    <a:srgbClr val="FFFFFF"/>
                  </a:solidFill>
                  <a:latin typeface="Times New Roman" panose="02020603050405020304" pitchFamily="18" charset="0"/>
                  <a:cs typeface="Times New Roman (Hebrew)" panose="02020603050405020304" pitchFamily="18" charset="0"/>
                </a:endParaRPr>
              </a:p>
            </p:txBody>
          </p:sp>
          <p:sp>
            <p:nvSpPr>
              <p:cNvPr id="377876" name="Line 20"/>
              <p:cNvSpPr>
                <a:spLocks noChangeShapeType="1"/>
              </p:cNvSpPr>
              <p:nvPr/>
            </p:nvSpPr>
            <p:spPr bwMode="auto">
              <a:xfrm flipH="1">
                <a:off x="2208" y="1800"/>
                <a:ext cx="96" cy="288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800">
                  <a:solidFill>
                    <a:srgbClr val="FFFFFF"/>
                  </a:solidFill>
                  <a:latin typeface="Times New Roman" panose="02020603050405020304" pitchFamily="18" charset="0"/>
                  <a:cs typeface="Times New Roman (Hebrew)" panose="02020603050405020304" pitchFamily="18" charset="0"/>
                </a:endParaRPr>
              </a:p>
            </p:txBody>
          </p:sp>
          <p:sp>
            <p:nvSpPr>
              <p:cNvPr id="377877" name="Line 21"/>
              <p:cNvSpPr>
                <a:spLocks noChangeShapeType="1"/>
              </p:cNvSpPr>
              <p:nvPr/>
            </p:nvSpPr>
            <p:spPr bwMode="auto">
              <a:xfrm>
                <a:off x="2382" y="1800"/>
                <a:ext cx="108" cy="276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800">
                  <a:solidFill>
                    <a:srgbClr val="FFFFFF"/>
                  </a:solidFill>
                  <a:latin typeface="Times New Roman" panose="02020603050405020304" pitchFamily="18" charset="0"/>
                  <a:cs typeface="Times New Roman (Hebrew)" panose="02020603050405020304" pitchFamily="18" charset="0"/>
                </a:endParaRPr>
              </a:p>
            </p:txBody>
          </p:sp>
          <p:sp>
            <p:nvSpPr>
              <p:cNvPr id="377878" name="Line 22"/>
              <p:cNvSpPr>
                <a:spLocks noChangeShapeType="1"/>
              </p:cNvSpPr>
              <p:nvPr/>
            </p:nvSpPr>
            <p:spPr bwMode="auto">
              <a:xfrm>
                <a:off x="2652" y="1392"/>
                <a:ext cx="132" cy="252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800">
                  <a:solidFill>
                    <a:srgbClr val="FFFFFF"/>
                  </a:solidFill>
                  <a:latin typeface="Times New Roman" panose="02020603050405020304" pitchFamily="18" charset="0"/>
                  <a:cs typeface="Times New Roman (Hebrew)" panose="02020603050405020304" pitchFamily="18" charset="0"/>
                </a:endParaRPr>
              </a:p>
            </p:txBody>
          </p:sp>
          <p:sp>
            <p:nvSpPr>
              <p:cNvPr id="377879" name="Line 23"/>
              <p:cNvSpPr>
                <a:spLocks noChangeShapeType="1"/>
              </p:cNvSpPr>
              <p:nvPr/>
            </p:nvSpPr>
            <p:spPr bwMode="auto">
              <a:xfrm flipH="1">
                <a:off x="2712" y="1086"/>
                <a:ext cx="258" cy="210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800">
                  <a:solidFill>
                    <a:srgbClr val="FFFFFF"/>
                  </a:solidFill>
                  <a:latin typeface="Times New Roman" panose="02020603050405020304" pitchFamily="18" charset="0"/>
                  <a:cs typeface="Times New Roman (Hebrew)" panose="02020603050405020304" pitchFamily="18" charset="0"/>
                </a:endParaRPr>
              </a:p>
            </p:txBody>
          </p:sp>
          <p:sp>
            <p:nvSpPr>
              <p:cNvPr id="377880" name="Line 24"/>
              <p:cNvSpPr>
                <a:spLocks noChangeShapeType="1"/>
              </p:cNvSpPr>
              <p:nvPr/>
            </p:nvSpPr>
            <p:spPr bwMode="auto">
              <a:xfrm>
                <a:off x="3108" y="1080"/>
                <a:ext cx="240" cy="192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800">
                  <a:solidFill>
                    <a:srgbClr val="FFFFFF"/>
                  </a:solidFill>
                  <a:latin typeface="Times New Roman" panose="02020603050405020304" pitchFamily="18" charset="0"/>
                  <a:cs typeface="Times New Roman (Hebrew)" panose="02020603050405020304" pitchFamily="18" charset="0"/>
                </a:endParaRPr>
              </a:p>
            </p:txBody>
          </p:sp>
          <p:sp>
            <p:nvSpPr>
              <p:cNvPr id="377881" name="Line 25"/>
              <p:cNvSpPr>
                <a:spLocks noChangeShapeType="1"/>
              </p:cNvSpPr>
              <p:nvPr/>
            </p:nvSpPr>
            <p:spPr bwMode="auto">
              <a:xfrm flipH="1">
                <a:off x="3234" y="1434"/>
                <a:ext cx="144" cy="222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800">
                  <a:solidFill>
                    <a:srgbClr val="FFFFFF"/>
                  </a:solidFill>
                  <a:latin typeface="Times New Roman" panose="02020603050405020304" pitchFamily="18" charset="0"/>
                  <a:cs typeface="Times New Roman (Hebrew)" panose="02020603050405020304" pitchFamily="18" charset="0"/>
                </a:endParaRPr>
              </a:p>
            </p:txBody>
          </p:sp>
          <p:sp>
            <p:nvSpPr>
              <p:cNvPr id="377882" name="Line 26"/>
              <p:cNvSpPr>
                <a:spLocks noChangeShapeType="1"/>
              </p:cNvSpPr>
              <p:nvPr/>
            </p:nvSpPr>
            <p:spPr bwMode="auto">
              <a:xfrm flipH="1">
                <a:off x="3066" y="1788"/>
                <a:ext cx="90" cy="288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800">
                  <a:solidFill>
                    <a:srgbClr val="FFFFFF"/>
                  </a:solidFill>
                  <a:latin typeface="Times New Roman" panose="02020603050405020304" pitchFamily="18" charset="0"/>
                  <a:cs typeface="Times New Roman (Hebrew)" panose="02020603050405020304" pitchFamily="18" charset="0"/>
                </a:endParaRPr>
              </a:p>
            </p:txBody>
          </p:sp>
          <p:sp>
            <p:nvSpPr>
              <p:cNvPr id="377883" name="Line 27"/>
              <p:cNvSpPr>
                <a:spLocks noChangeShapeType="1"/>
              </p:cNvSpPr>
              <p:nvPr/>
            </p:nvSpPr>
            <p:spPr bwMode="auto">
              <a:xfrm>
                <a:off x="3492" y="1434"/>
                <a:ext cx="192" cy="222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800">
                  <a:solidFill>
                    <a:srgbClr val="FFFFFF"/>
                  </a:solidFill>
                  <a:latin typeface="Times New Roman" panose="02020603050405020304" pitchFamily="18" charset="0"/>
                  <a:cs typeface="Times New Roman (Hebrew)" panose="02020603050405020304" pitchFamily="18" charset="0"/>
                </a:endParaRPr>
              </a:p>
            </p:txBody>
          </p:sp>
          <p:sp>
            <p:nvSpPr>
              <p:cNvPr id="377884" name="Line 28"/>
              <p:cNvSpPr>
                <a:spLocks noChangeShapeType="1"/>
              </p:cNvSpPr>
              <p:nvPr/>
            </p:nvSpPr>
            <p:spPr bwMode="auto">
              <a:xfrm>
                <a:off x="3228" y="1788"/>
                <a:ext cx="114" cy="318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4800">
                  <a:solidFill>
                    <a:srgbClr val="FFFFFF"/>
                  </a:solidFill>
                  <a:latin typeface="Times New Roman" panose="02020603050405020304" pitchFamily="18" charset="0"/>
                  <a:cs typeface="Times New Roman (Hebrew)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591288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7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77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gradFill rotWithShape="0">
          <a:gsLst>
            <a:gs pos="0">
              <a:schemeClr val="accent2">
                <a:gamma/>
                <a:shade val="66275"/>
                <a:invGamma/>
              </a:schemeClr>
            </a:gs>
            <a:gs pos="100000">
              <a:schemeClr val="accent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2" name="Rectangle 2"/>
          <p:cNvSpPr>
            <a:spLocks noGrp="1" noChangeArrowheads="1"/>
          </p:cNvSpPr>
          <p:nvPr>
            <p:ph type="title"/>
          </p:nvPr>
        </p:nvSpPr>
        <p:spPr>
          <a:xfrm>
            <a:off x="2228850" y="0"/>
            <a:ext cx="7772400" cy="838200"/>
          </a:xfrm>
        </p:spPr>
        <p:txBody>
          <a:bodyPr/>
          <a:lstStyle/>
          <a:p>
            <a:r>
              <a:rPr lang="en-US" altLang="he-IL" sz="4800">
                <a:solidFill>
                  <a:schemeClr val="bg1"/>
                </a:solidFill>
              </a:rPr>
              <a:t>Abstract Interpretation</a:t>
            </a:r>
            <a:endParaRPr lang="en-US" altLang="he-IL"/>
          </a:p>
        </p:txBody>
      </p:sp>
      <p:sp>
        <p:nvSpPr>
          <p:cNvPr id="378883" name="Text Box 3"/>
          <p:cNvSpPr txBox="1">
            <a:spLocks noChangeArrowheads="1"/>
          </p:cNvSpPr>
          <p:nvPr/>
        </p:nvSpPr>
        <p:spPr bwMode="auto">
          <a:xfrm>
            <a:off x="3319464" y="895350"/>
            <a:ext cx="555148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he-IL" sz="3200" i="1">
                <a:solidFill>
                  <a:srgbClr val="FFFFFF"/>
                </a:solidFill>
                <a:latin typeface="Times New Roman" panose="02020603050405020304" pitchFamily="18" charset="0"/>
                <a:cs typeface="Times New Roman (Hebrew)" panose="02020603050405020304" pitchFamily="18" charset="0"/>
              </a:rPr>
              <a:t>f</a:t>
            </a:r>
            <a:r>
              <a:rPr lang="en-US" altLang="he-IL" sz="3200">
                <a:solidFill>
                  <a:srgbClr val="FFFFFF"/>
                </a:solidFill>
                <a:latin typeface="Times New Roman" panose="02020603050405020304" pitchFamily="18" charset="0"/>
                <a:cs typeface="Times New Roman (Hebrew)" panose="02020603050405020304" pitchFamily="18" charset="0"/>
              </a:rPr>
              <a:t>(</a:t>
            </a:r>
            <a:r>
              <a:rPr lang="en-US" altLang="he-IL" sz="3200" i="1">
                <a:solidFill>
                  <a:srgbClr val="FFFFFF"/>
                </a:solidFill>
                <a:latin typeface="Times New Roman" panose="02020603050405020304" pitchFamily="18" charset="0"/>
                <a:cs typeface="Times New Roman (Hebrew)" panose="02020603050405020304" pitchFamily="18" charset="0"/>
              </a:rPr>
              <a:t>a</a:t>
            </a:r>
            <a:r>
              <a:rPr lang="en-US" altLang="he-IL" sz="3200">
                <a:solidFill>
                  <a:srgbClr val="FFFFFF"/>
                </a:solidFill>
                <a:latin typeface="Times New Roman" panose="02020603050405020304" pitchFamily="18" charset="0"/>
                <a:cs typeface="Times New Roman (Hebrew)" panose="02020603050405020304" pitchFamily="18" charset="0"/>
              </a:rPr>
              <a:t>,</a:t>
            </a:r>
            <a:r>
              <a:rPr lang="en-US" altLang="he-IL" sz="3200" i="1">
                <a:solidFill>
                  <a:srgbClr val="FFFFFF"/>
                </a:solidFill>
                <a:latin typeface="Times New Roman" panose="02020603050405020304" pitchFamily="18" charset="0"/>
                <a:cs typeface="Times New Roman (Hebrew)" panose="02020603050405020304" pitchFamily="18" charset="0"/>
              </a:rPr>
              <a:t>b</a:t>
            </a:r>
            <a:r>
              <a:rPr lang="en-US" altLang="he-IL" sz="3200">
                <a:solidFill>
                  <a:srgbClr val="FFFFFF"/>
                </a:solidFill>
                <a:latin typeface="Times New Roman" panose="02020603050405020304" pitchFamily="18" charset="0"/>
                <a:cs typeface="Times New Roman (Hebrew)" panose="02020603050405020304" pitchFamily="18" charset="0"/>
              </a:rPr>
              <a:t>) = (16 * </a:t>
            </a:r>
            <a:r>
              <a:rPr lang="en-US" altLang="he-IL" sz="3200" i="1">
                <a:solidFill>
                  <a:srgbClr val="FFFFFF"/>
                </a:solidFill>
                <a:latin typeface="Times New Roman" panose="02020603050405020304" pitchFamily="18" charset="0"/>
                <a:cs typeface="Times New Roman (Hebrew)" panose="02020603050405020304" pitchFamily="18" charset="0"/>
              </a:rPr>
              <a:t>b</a:t>
            </a:r>
            <a:r>
              <a:rPr lang="en-US" altLang="he-IL" sz="3200">
                <a:solidFill>
                  <a:srgbClr val="FFFFFF"/>
                </a:solidFill>
                <a:latin typeface="Times New Roman" panose="02020603050405020304" pitchFamily="18" charset="0"/>
                <a:cs typeface="Times New Roman (Hebrew)" panose="02020603050405020304" pitchFamily="18" charset="0"/>
              </a:rPr>
              <a:t> + 3) * (2 * </a:t>
            </a:r>
            <a:r>
              <a:rPr lang="en-US" altLang="he-IL" sz="3200" i="1">
                <a:solidFill>
                  <a:srgbClr val="FFFFFF"/>
                </a:solidFill>
                <a:latin typeface="Times New Roman" panose="02020603050405020304" pitchFamily="18" charset="0"/>
                <a:cs typeface="Times New Roman (Hebrew)" panose="02020603050405020304" pitchFamily="18" charset="0"/>
              </a:rPr>
              <a:t>a</a:t>
            </a:r>
            <a:r>
              <a:rPr lang="en-US" altLang="he-IL" sz="3200">
                <a:solidFill>
                  <a:srgbClr val="FFFFFF"/>
                </a:solidFill>
                <a:latin typeface="Times New Roman" panose="02020603050405020304" pitchFamily="18" charset="0"/>
                <a:cs typeface="Times New Roman (Hebrew)" panose="02020603050405020304" pitchFamily="18" charset="0"/>
              </a:rPr>
              <a:t> + 1)</a:t>
            </a:r>
          </a:p>
        </p:txBody>
      </p:sp>
      <p:grpSp>
        <p:nvGrpSpPr>
          <p:cNvPr id="378884" name="Group 4"/>
          <p:cNvGrpSpPr>
            <a:grpSpLocks/>
          </p:cNvGrpSpPr>
          <p:nvPr/>
        </p:nvGrpSpPr>
        <p:grpSpPr bwMode="auto">
          <a:xfrm>
            <a:off x="4708525" y="1603376"/>
            <a:ext cx="2908300" cy="2238375"/>
            <a:chOff x="2006" y="914"/>
            <a:chExt cx="1832" cy="1410"/>
          </a:xfrm>
        </p:grpSpPr>
        <p:sp>
          <p:nvSpPr>
            <p:cNvPr id="378885" name="Text Box 5"/>
            <p:cNvSpPr txBox="1">
              <a:spLocks noChangeArrowheads="1"/>
            </p:cNvSpPr>
            <p:nvPr/>
          </p:nvSpPr>
          <p:spPr bwMode="auto">
            <a:xfrm>
              <a:off x="2930" y="91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>
                  <a:solidFill>
                    <a:srgbClr val="FFFFFF"/>
                  </a:solidFill>
                  <a:latin typeface="Times New Roman" panose="02020603050405020304" pitchFamily="18" charset="0"/>
                  <a:cs typeface="Times New Roman (Hebrew)" panose="02020603050405020304" pitchFamily="18" charset="0"/>
                </a:rPr>
                <a:t>*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 (Hebrew)" panose="02020603050405020304" pitchFamily="18" charset="0"/>
              </a:endParaRPr>
            </a:p>
          </p:txBody>
        </p:sp>
        <p:sp>
          <p:nvSpPr>
            <p:cNvPr id="378886" name="Text Box 6"/>
            <p:cNvSpPr txBox="1">
              <a:spLocks noChangeArrowheads="1"/>
            </p:cNvSpPr>
            <p:nvPr/>
          </p:nvSpPr>
          <p:spPr bwMode="auto">
            <a:xfrm>
              <a:off x="3326" y="1202"/>
              <a:ext cx="2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>
                  <a:solidFill>
                    <a:srgbClr val="FFFFFF"/>
                  </a:solidFill>
                  <a:latin typeface="Times New Roman" panose="02020603050405020304" pitchFamily="18" charset="0"/>
                  <a:cs typeface="Times New Roman (Hebrew)" panose="02020603050405020304" pitchFamily="18" charset="0"/>
                </a:rPr>
                <a:t>+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 (Hebrew)" panose="02020603050405020304" pitchFamily="18" charset="0"/>
              </a:endParaRPr>
            </a:p>
          </p:txBody>
        </p:sp>
        <p:sp>
          <p:nvSpPr>
            <p:cNvPr id="378887" name="Text Box 7"/>
            <p:cNvSpPr txBox="1">
              <a:spLocks noChangeArrowheads="1"/>
            </p:cNvSpPr>
            <p:nvPr/>
          </p:nvSpPr>
          <p:spPr bwMode="auto">
            <a:xfrm>
              <a:off x="2438" y="203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he-IL" sz="2400" i="1">
                  <a:solidFill>
                    <a:srgbClr val="FFFFFF"/>
                  </a:solidFill>
                  <a:latin typeface="Times New Roman" panose="02020603050405020304" pitchFamily="18" charset="0"/>
                  <a:cs typeface="Times New Roman (Hebrew)" panose="02020603050405020304" pitchFamily="18" charset="0"/>
                </a:rPr>
                <a:t>b</a:t>
              </a:r>
              <a:endParaRPr lang="en-US" altLang="he-IL" sz="2400">
                <a:solidFill>
                  <a:srgbClr val="000000"/>
                </a:solidFill>
                <a:latin typeface="Times New Roman" panose="02020603050405020304" pitchFamily="18" charset="0"/>
                <a:cs typeface="Times New Roman (Hebrew)" panose="02020603050405020304" pitchFamily="18" charset="0"/>
              </a:endParaRPr>
            </a:p>
          </p:txBody>
        </p:sp>
        <p:sp>
          <p:nvSpPr>
            <p:cNvPr id="378888" name="Text Box 8"/>
            <p:cNvSpPr txBox="1">
              <a:spLocks noChangeArrowheads="1"/>
            </p:cNvSpPr>
            <p:nvPr/>
          </p:nvSpPr>
          <p:spPr bwMode="auto">
            <a:xfrm>
              <a:off x="2234" y="159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>
                  <a:solidFill>
                    <a:srgbClr val="FFFFFF"/>
                  </a:solidFill>
                  <a:latin typeface="Times New Roman" panose="02020603050405020304" pitchFamily="18" charset="0"/>
                  <a:cs typeface="Times New Roman (Hebrew)" panose="02020603050405020304" pitchFamily="18" charset="0"/>
                </a:rPr>
                <a:t>*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 (Hebrew)" panose="02020603050405020304" pitchFamily="18" charset="0"/>
              </a:endParaRPr>
            </a:p>
          </p:txBody>
        </p:sp>
        <p:sp>
          <p:nvSpPr>
            <p:cNvPr id="378889" name="Text Box 9"/>
            <p:cNvSpPr txBox="1">
              <a:spLocks noChangeArrowheads="1"/>
            </p:cNvSpPr>
            <p:nvPr/>
          </p:nvSpPr>
          <p:spPr bwMode="auto">
            <a:xfrm>
              <a:off x="2522" y="1190"/>
              <a:ext cx="2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>
                  <a:solidFill>
                    <a:srgbClr val="FFFFFF"/>
                  </a:solidFill>
                  <a:latin typeface="Times New Roman" panose="02020603050405020304" pitchFamily="18" charset="0"/>
                  <a:cs typeface="Times New Roman (Hebrew)" panose="02020603050405020304" pitchFamily="18" charset="0"/>
                </a:rPr>
                <a:t>+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 (Hebrew)" panose="02020603050405020304" pitchFamily="18" charset="0"/>
              </a:endParaRPr>
            </a:p>
          </p:txBody>
        </p:sp>
        <p:sp>
          <p:nvSpPr>
            <p:cNvPr id="378890" name="Text Box 10"/>
            <p:cNvSpPr txBox="1">
              <a:spLocks noChangeArrowheads="1"/>
            </p:cNvSpPr>
            <p:nvPr/>
          </p:nvSpPr>
          <p:spPr bwMode="auto">
            <a:xfrm>
              <a:off x="3626" y="159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>
                  <a:solidFill>
                    <a:srgbClr val="FFFFFF"/>
                  </a:solidFill>
                  <a:latin typeface="Times New Roman" panose="02020603050405020304" pitchFamily="18" charset="0"/>
                  <a:cs typeface="Times New Roman (Hebrew)" panose="02020603050405020304" pitchFamily="18" charset="0"/>
                </a:rPr>
                <a:t>1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 (Hebrew)" panose="02020603050405020304" pitchFamily="18" charset="0"/>
              </a:endParaRPr>
            </a:p>
          </p:txBody>
        </p:sp>
        <p:sp>
          <p:nvSpPr>
            <p:cNvPr id="378891" name="Text Box 11"/>
            <p:cNvSpPr txBox="1">
              <a:spLocks noChangeArrowheads="1"/>
            </p:cNvSpPr>
            <p:nvPr/>
          </p:nvSpPr>
          <p:spPr bwMode="auto">
            <a:xfrm>
              <a:off x="2930" y="203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>
                  <a:solidFill>
                    <a:srgbClr val="FFFFFF"/>
                  </a:solidFill>
                  <a:latin typeface="Times New Roman" panose="02020603050405020304" pitchFamily="18" charset="0"/>
                  <a:cs typeface="Times New Roman (Hebrew)" panose="02020603050405020304" pitchFamily="18" charset="0"/>
                </a:rPr>
                <a:t>2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 (Hebrew)" panose="02020603050405020304" pitchFamily="18" charset="0"/>
              </a:endParaRPr>
            </a:p>
          </p:txBody>
        </p:sp>
        <p:sp>
          <p:nvSpPr>
            <p:cNvPr id="378892" name="Text Box 12"/>
            <p:cNvSpPr txBox="1">
              <a:spLocks noChangeArrowheads="1"/>
            </p:cNvSpPr>
            <p:nvPr/>
          </p:nvSpPr>
          <p:spPr bwMode="auto">
            <a:xfrm>
              <a:off x="3278" y="203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he-IL" sz="2400" i="1">
                  <a:solidFill>
                    <a:srgbClr val="FFFFFF"/>
                  </a:solidFill>
                  <a:latin typeface="Times New Roman" panose="02020603050405020304" pitchFamily="18" charset="0"/>
                  <a:cs typeface="Times New Roman (Hebrew)" panose="02020603050405020304" pitchFamily="18" charset="0"/>
                </a:rPr>
                <a:t>a</a:t>
              </a:r>
              <a:endParaRPr lang="en-US" altLang="he-IL" sz="2400">
                <a:solidFill>
                  <a:srgbClr val="000000"/>
                </a:solidFill>
                <a:latin typeface="Times New Roman" panose="02020603050405020304" pitchFamily="18" charset="0"/>
                <a:cs typeface="Times New Roman (Hebrew)" panose="02020603050405020304" pitchFamily="18" charset="0"/>
              </a:endParaRPr>
            </a:p>
          </p:txBody>
        </p:sp>
        <p:sp>
          <p:nvSpPr>
            <p:cNvPr id="378893" name="Text Box 13"/>
            <p:cNvSpPr txBox="1">
              <a:spLocks noChangeArrowheads="1"/>
            </p:cNvSpPr>
            <p:nvPr/>
          </p:nvSpPr>
          <p:spPr bwMode="auto">
            <a:xfrm>
              <a:off x="3098" y="159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>
                  <a:solidFill>
                    <a:srgbClr val="FFFFFF"/>
                  </a:solidFill>
                  <a:latin typeface="Times New Roman" panose="02020603050405020304" pitchFamily="18" charset="0"/>
                  <a:cs typeface="Times New Roman (Hebrew)" panose="02020603050405020304" pitchFamily="18" charset="0"/>
                </a:rPr>
                <a:t>*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 (Hebrew)" panose="02020603050405020304" pitchFamily="18" charset="0"/>
              </a:endParaRPr>
            </a:p>
          </p:txBody>
        </p:sp>
        <p:sp>
          <p:nvSpPr>
            <p:cNvPr id="378894" name="Text Box 14"/>
            <p:cNvSpPr txBox="1">
              <a:spLocks noChangeArrowheads="1"/>
            </p:cNvSpPr>
            <p:nvPr/>
          </p:nvSpPr>
          <p:spPr bwMode="auto">
            <a:xfrm>
              <a:off x="2726" y="159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>
                  <a:solidFill>
                    <a:srgbClr val="FFFFFF"/>
                  </a:solidFill>
                  <a:latin typeface="Times New Roman" panose="02020603050405020304" pitchFamily="18" charset="0"/>
                  <a:cs typeface="Times New Roman (Hebrew)" panose="02020603050405020304" pitchFamily="18" charset="0"/>
                </a:rPr>
                <a:t>3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 (Hebrew)" panose="02020603050405020304" pitchFamily="18" charset="0"/>
              </a:endParaRPr>
            </a:p>
          </p:txBody>
        </p:sp>
        <p:sp>
          <p:nvSpPr>
            <p:cNvPr id="378895" name="Text Box 15"/>
            <p:cNvSpPr txBox="1">
              <a:spLocks noChangeArrowheads="1"/>
            </p:cNvSpPr>
            <p:nvPr/>
          </p:nvSpPr>
          <p:spPr bwMode="auto">
            <a:xfrm>
              <a:off x="2006" y="2036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2400">
                  <a:solidFill>
                    <a:srgbClr val="FFFFFF"/>
                  </a:solidFill>
                  <a:latin typeface="Times New Roman" panose="02020603050405020304" pitchFamily="18" charset="0"/>
                  <a:cs typeface="Times New Roman (Hebrew)" panose="02020603050405020304" pitchFamily="18" charset="0"/>
                </a:rPr>
                <a:t>16</a:t>
              </a: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 (Hebrew)" panose="02020603050405020304" pitchFamily="18" charset="0"/>
              </a:endParaRPr>
            </a:p>
          </p:txBody>
        </p:sp>
        <p:sp>
          <p:nvSpPr>
            <p:cNvPr id="378896" name="Line 16"/>
            <p:cNvSpPr>
              <a:spLocks noChangeShapeType="1"/>
            </p:cNvSpPr>
            <p:nvPr/>
          </p:nvSpPr>
          <p:spPr bwMode="auto">
            <a:xfrm flipH="1">
              <a:off x="2376" y="1398"/>
              <a:ext cx="204" cy="23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800">
                <a:solidFill>
                  <a:srgbClr val="FFFFFF"/>
                </a:solidFill>
                <a:latin typeface="Times New Roman" panose="02020603050405020304" pitchFamily="18" charset="0"/>
                <a:cs typeface="Times New Roman (Hebrew)" panose="02020603050405020304" pitchFamily="18" charset="0"/>
              </a:endParaRPr>
            </a:p>
          </p:txBody>
        </p:sp>
        <p:sp>
          <p:nvSpPr>
            <p:cNvPr id="378897" name="Line 17"/>
            <p:cNvSpPr>
              <a:spLocks noChangeShapeType="1"/>
            </p:cNvSpPr>
            <p:nvPr/>
          </p:nvSpPr>
          <p:spPr bwMode="auto">
            <a:xfrm flipH="1">
              <a:off x="2208" y="1800"/>
              <a:ext cx="96" cy="288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800">
                <a:solidFill>
                  <a:srgbClr val="FFFFFF"/>
                </a:solidFill>
                <a:latin typeface="Times New Roman" panose="02020603050405020304" pitchFamily="18" charset="0"/>
                <a:cs typeface="Times New Roman (Hebrew)" panose="02020603050405020304" pitchFamily="18" charset="0"/>
              </a:endParaRPr>
            </a:p>
          </p:txBody>
        </p:sp>
        <p:sp>
          <p:nvSpPr>
            <p:cNvPr id="378898" name="Line 18"/>
            <p:cNvSpPr>
              <a:spLocks noChangeShapeType="1"/>
            </p:cNvSpPr>
            <p:nvPr/>
          </p:nvSpPr>
          <p:spPr bwMode="auto">
            <a:xfrm>
              <a:off x="2382" y="1800"/>
              <a:ext cx="108" cy="276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800">
                <a:solidFill>
                  <a:srgbClr val="FFFFFF"/>
                </a:solidFill>
                <a:latin typeface="Times New Roman" panose="02020603050405020304" pitchFamily="18" charset="0"/>
                <a:cs typeface="Times New Roman (Hebrew)" panose="02020603050405020304" pitchFamily="18" charset="0"/>
              </a:endParaRPr>
            </a:p>
          </p:txBody>
        </p:sp>
        <p:sp>
          <p:nvSpPr>
            <p:cNvPr id="378899" name="Line 19"/>
            <p:cNvSpPr>
              <a:spLocks noChangeShapeType="1"/>
            </p:cNvSpPr>
            <p:nvPr/>
          </p:nvSpPr>
          <p:spPr bwMode="auto">
            <a:xfrm>
              <a:off x="2652" y="1392"/>
              <a:ext cx="132" cy="252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800">
                <a:solidFill>
                  <a:srgbClr val="FFFFFF"/>
                </a:solidFill>
                <a:latin typeface="Times New Roman" panose="02020603050405020304" pitchFamily="18" charset="0"/>
                <a:cs typeface="Times New Roman (Hebrew)" panose="02020603050405020304" pitchFamily="18" charset="0"/>
              </a:endParaRPr>
            </a:p>
          </p:txBody>
        </p:sp>
        <p:sp>
          <p:nvSpPr>
            <p:cNvPr id="378900" name="Line 20"/>
            <p:cNvSpPr>
              <a:spLocks noChangeShapeType="1"/>
            </p:cNvSpPr>
            <p:nvPr/>
          </p:nvSpPr>
          <p:spPr bwMode="auto">
            <a:xfrm flipH="1">
              <a:off x="2712" y="1086"/>
              <a:ext cx="258" cy="21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800">
                <a:solidFill>
                  <a:srgbClr val="FFFFFF"/>
                </a:solidFill>
                <a:latin typeface="Times New Roman" panose="02020603050405020304" pitchFamily="18" charset="0"/>
                <a:cs typeface="Times New Roman (Hebrew)" panose="02020603050405020304" pitchFamily="18" charset="0"/>
              </a:endParaRPr>
            </a:p>
          </p:txBody>
        </p:sp>
        <p:sp>
          <p:nvSpPr>
            <p:cNvPr id="378901" name="Line 21"/>
            <p:cNvSpPr>
              <a:spLocks noChangeShapeType="1"/>
            </p:cNvSpPr>
            <p:nvPr/>
          </p:nvSpPr>
          <p:spPr bwMode="auto">
            <a:xfrm>
              <a:off x="3108" y="1080"/>
              <a:ext cx="240" cy="192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800">
                <a:solidFill>
                  <a:srgbClr val="FFFFFF"/>
                </a:solidFill>
                <a:latin typeface="Times New Roman" panose="02020603050405020304" pitchFamily="18" charset="0"/>
                <a:cs typeface="Times New Roman (Hebrew)" panose="02020603050405020304" pitchFamily="18" charset="0"/>
              </a:endParaRPr>
            </a:p>
          </p:txBody>
        </p:sp>
        <p:sp>
          <p:nvSpPr>
            <p:cNvPr id="378902" name="Line 22"/>
            <p:cNvSpPr>
              <a:spLocks noChangeShapeType="1"/>
            </p:cNvSpPr>
            <p:nvPr/>
          </p:nvSpPr>
          <p:spPr bwMode="auto">
            <a:xfrm flipH="1">
              <a:off x="3234" y="1434"/>
              <a:ext cx="144" cy="222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800">
                <a:solidFill>
                  <a:srgbClr val="FFFFFF"/>
                </a:solidFill>
                <a:latin typeface="Times New Roman" panose="02020603050405020304" pitchFamily="18" charset="0"/>
                <a:cs typeface="Times New Roman (Hebrew)" panose="02020603050405020304" pitchFamily="18" charset="0"/>
              </a:endParaRPr>
            </a:p>
          </p:txBody>
        </p:sp>
        <p:sp>
          <p:nvSpPr>
            <p:cNvPr id="378903" name="Line 23"/>
            <p:cNvSpPr>
              <a:spLocks noChangeShapeType="1"/>
            </p:cNvSpPr>
            <p:nvPr/>
          </p:nvSpPr>
          <p:spPr bwMode="auto">
            <a:xfrm flipH="1">
              <a:off x="3066" y="1788"/>
              <a:ext cx="90" cy="288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800">
                <a:solidFill>
                  <a:srgbClr val="FFFFFF"/>
                </a:solidFill>
                <a:latin typeface="Times New Roman" panose="02020603050405020304" pitchFamily="18" charset="0"/>
                <a:cs typeface="Times New Roman (Hebrew)" panose="02020603050405020304" pitchFamily="18" charset="0"/>
              </a:endParaRPr>
            </a:p>
          </p:txBody>
        </p:sp>
        <p:sp>
          <p:nvSpPr>
            <p:cNvPr id="378904" name="Line 24"/>
            <p:cNvSpPr>
              <a:spLocks noChangeShapeType="1"/>
            </p:cNvSpPr>
            <p:nvPr/>
          </p:nvSpPr>
          <p:spPr bwMode="auto">
            <a:xfrm>
              <a:off x="3492" y="1434"/>
              <a:ext cx="192" cy="222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800">
                <a:solidFill>
                  <a:srgbClr val="FFFFFF"/>
                </a:solidFill>
                <a:latin typeface="Times New Roman" panose="02020603050405020304" pitchFamily="18" charset="0"/>
                <a:cs typeface="Times New Roman (Hebrew)" panose="02020603050405020304" pitchFamily="18" charset="0"/>
              </a:endParaRPr>
            </a:p>
          </p:txBody>
        </p:sp>
        <p:sp>
          <p:nvSpPr>
            <p:cNvPr id="378905" name="Line 25"/>
            <p:cNvSpPr>
              <a:spLocks noChangeShapeType="1"/>
            </p:cNvSpPr>
            <p:nvPr/>
          </p:nvSpPr>
          <p:spPr bwMode="auto">
            <a:xfrm>
              <a:off x="3228" y="1788"/>
              <a:ext cx="114" cy="318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4800">
                <a:solidFill>
                  <a:srgbClr val="FFFFFF"/>
                </a:solidFill>
                <a:latin typeface="Times New Roman" panose="02020603050405020304" pitchFamily="18" charset="0"/>
                <a:cs typeface="Times New Roman (Hebrew)" panose="02020603050405020304" pitchFamily="18" charset="0"/>
              </a:endParaRPr>
            </a:p>
          </p:txBody>
        </p:sp>
      </p:grpSp>
      <p:grpSp>
        <p:nvGrpSpPr>
          <p:cNvPr id="378906" name="Group 26"/>
          <p:cNvGrpSpPr>
            <a:grpSpLocks/>
          </p:cNvGrpSpPr>
          <p:nvPr/>
        </p:nvGrpSpPr>
        <p:grpSpPr bwMode="auto">
          <a:xfrm>
            <a:off x="3090864" y="3921126"/>
            <a:ext cx="6008687" cy="2138363"/>
            <a:chOff x="863" y="2518"/>
            <a:chExt cx="3785" cy="1347"/>
          </a:xfrm>
        </p:grpSpPr>
        <p:graphicFrame>
          <p:nvGraphicFramePr>
            <p:cNvPr id="378907" name="Object 27"/>
            <p:cNvGraphicFramePr>
              <a:graphicFrameLocks noChangeAspect="1"/>
            </p:cNvGraphicFramePr>
            <p:nvPr/>
          </p:nvGraphicFramePr>
          <p:xfrm>
            <a:off x="863" y="2518"/>
            <a:ext cx="1574" cy="1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8" name="Document" r:id="rId3" imgW="2613600" imgH="2217960" progId="Word.Document.8">
                    <p:embed/>
                  </p:oleObj>
                </mc:Choice>
                <mc:Fallback>
                  <p:oleObj name="Document" r:id="rId3" imgW="2613600" imgH="2217960" progId="Word.Document.8">
                    <p:embed/>
                    <p:pic>
                      <p:nvPicPr>
                        <p:cNvPr id="378907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3" y="2518"/>
                          <a:ext cx="1574" cy="1336"/>
                        </a:xfrm>
                        <a:prstGeom prst="rect">
                          <a:avLst/>
                        </a:prstGeom>
                        <a:solidFill>
                          <a:srgbClr val="F0F0F0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8908" name="Object 28"/>
            <p:cNvGraphicFramePr>
              <a:graphicFrameLocks noChangeAspect="1"/>
            </p:cNvGraphicFramePr>
            <p:nvPr/>
          </p:nvGraphicFramePr>
          <p:xfrm>
            <a:off x="3060" y="2520"/>
            <a:ext cx="1588" cy="13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9" name="Document" r:id="rId5" imgW="2613600" imgH="2217960" progId="Word.Document.8">
                    <p:embed/>
                  </p:oleObj>
                </mc:Choice>
                <mc:Fallback>
                  <p:oleObj name="Document" r:id="rId5" imgW="2613600" imgH="2217960" progId="Word.Document.8">
                    <p:embed/>
                    <p:pic>
                      <p:nvPicPr>
                        <p:cNvPr id="378908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60" y="2520"/>
                          <a:ext cx="1588" cy="1345"/>
                        </a:xfrm>
                        <a:prstGeom prst="rect">
                          <a:avLst/>
                        </a:prstGeom>
                        <a:solidFill>
                          <a:srgbClr val="F0F0F0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78909" name="Text Box 29"/>
          <p:cNvSpPr txBox="1">
            <a:spLocks noChangeArrowheads="1"/>
          </p:cNvSpPr>
          <p:nvPr/>
        </p:nvSpPr>
        <p:spPr bwMode="auto">
          <a:xfrm>
            <a:off x="5861050" y="1404939"/>
            <a:ext cx="368300" cy="396875"/>
          </a:xfrm>
          <a:prstGeom prst="rect">
            <a:avLst/>
          </a:prstGeom>
          <a:solidFill>
            <a:srgbClr val="F0F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he-IL" sz="2000">
                <a:solidFill>
                  <a:srgbClr val="000000"/>
                </a:solidFill>
                <a:latin typeface="Times New Roman" panose="02020603050405020304" pitchFamily="18" charset="0"/>
                <a:cs typeface="Times New Roman (Hebrew)" panose="02020603050405020304" pitchFamily="18" charset="0"/>
              </a:rPr>
              <a:t>O</a:t>
            </a:r>
          </a:p>
        </p:txBody>
      </p:sp>
      <p:sp>
        <p:nvSpPr>
          <p:cNvPr id="378910" name="Text Box 30"/>
          <p:cNvSpPr txBox="1">
            <a:spLocks noChangeArrowheads="1"/>
          </p:cNvSpPr>
          <p:nvPr/>
        </p:nvSpPr>
        <p:spPr bwMode="auto">
          <a:xfrm>
            <a:off x="5565776" y="3109914"/>
            <a:ext cx="296863" cy="396875"/>
          </a:xfrm>
          <a:prstGeom prst="rect">
            <a:avLst/>
          </a:prstGeom>
          <a:solidFill>
            <a:srgbClr val="F0F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 (Hebrew)" panose="02020603050405020304" pitchFamily="18" charset="0"/>
              </a:rPr>
              <a:t>?</a:t>
            </a:r>
          </a:p>
        </p:txBody>
      </p:sp>
      <p:sp>
        <p:nvSpPr>
          <p:cNvPr id="378911" name="Text Box 31"/>
          <p:cNvSpPr txBox="1">
            <a:spLocks noChangeArrowheads="1"/>
          </p:cNvSpPr>
          <p:nvPr/>
        </p:nvSpPr>
        <p:spPr bwMode="auto">
          <a:xfrm>
            <a:off x="6946901" y="3119439"/>
            <a:ext cx="296863" cy="396875"/>
          </a:xfrm>
          <a:prstGeom prst="rect">
            <a:avLst/>
          </a:prstGeom>
          <a:solidFill>
            <a:srgbClr val="F0F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 (Hebrew)" panose="02020603050405020304" pitchFamily="18" charset="0"/>
              </a:rPr>
              <a:t>?</a:t>
            </a:r>
          </a:p>
        </p:txBody>
      </p:sp>
      <p:sp>
        <p:nvSpPr>
          <p:cNvPr id="378912" name="Text Box 32"/>
          <p:cNvSpPr txBox="1">
            <a:spLocks noChangeArrowheads="1"/>
          </p:cNvSpPr>
          <p:nvPr/>
        </p:nvSpPr>
        <p:spPr bwMode="auto">
          <a:xfrm>
            <a:off x="6375401" y="2309814"/>
            <a:ext cx="339725" cy="396875"/>
          </a:xfrm>
          <a:prstGeom prst="rect">
            <a:avLst/>
          </a:prstGeom>
          <a:solidFill>
            <a:srgbClr val="F0F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he-IL" sz="2000">
                <a:solidFill>
                  <a:srgbClr val="000000"/>
                </a:solidFill>
                <a:latin typeface="Times New Roman" panose="02020603050405020304" pitchFamily="18" charset="0"/>
                <a:cs typeface="Times New Roman (Hebrew)" panose="02020603050405020304" pitchFamily="18" charset="0"/>
              </a:rPr>
              <a:t>E</a:t>
            </a:r>
          </a:p>
        </p:txBody>
      </p:sp>
      <p:sp>
        <p:nvSpPr>
          <p:cNvPr id="378913" name="Text Box 33"/>
          <p:cNvSpPr txBox="1">
            <a:spLocks noChangeArrowheads="1"/>
          </p:cNvSpPr>
          <p:nvPr/>
        </p:nvSpPr>
        <p:spPr bwMode="auto">
          <a:xfrm>
            <a:off x="5965826" y="3109914"/>
            <a:ext cx="339725" cy="396875"/>
          </a:xfrm>
          <a:prstGeom prst="rect">
            <a:avLst/>
          </a:prstGeom>
          <a:solidFill>
            <a:srgbClr val="F0F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he-IL" sz="2000">
                <a:solidFill>
                  <a:srgbClr val="000000"/>
                </a:solidFill>
                <a:latin typeface="Times New Roman" panose="02020603050405020304" pitchFamily="18" charset="0"/>
                <a:cs typeface="Times New Roman (Hebrew)" panose="02020603050405020304" pitchFamily="18" charset="0"/>
              </a:rPr>
              <a:t>E</a:t>
            </a:r>
          </a:p>
        </p:txBody>
      </p:sp>
      <p:sp>
        <p:nvSpPr>
          <p:cNvPr id="378914" name="Text Box 34"/>
          <p:cNvSpPr txBox="1">
            <a:spLocks noChangeArrowheads="1"/>
          </p:cNvSpPr>
          <p:nvPr/>
        </p:nvSpPr>
        <p:spPr bwMode="auto">
          <a:xfrm>
            <a:off x="4803776" y="2414589"/>
            <a:ext cx="339725" cy="396875"/>
          </a:xfrm>
          <a:prstGeom prst="rect">
            <a:avLst/>
          </a:prstGeom>
          <a:solidFill>
            <a:srgbClr val="F0F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he-IL" sz="2000">
                <a:solidFill>
                  <a:srgbClr val="000000"/>
                </a:solidFill>
                <a:latin typeface="Times New Roman" panose="02020603050405020304" pitchFamily="18" charset="0"/>
                <a:cs typeface="Times New Roman (Hebrew)" panose="02020603050405020304" pitchFamily="18" charset="0"/>
              </a:rPr>
              <a:t>E</a:t>
            </a:r>
          </a:p>
        </p:txBody>
      </p:sp>
      <p:sp>
        <p:nvSpPr>
          <p:cNvPr id="378915" name="Text Box 35"/>
          <p:cNvSpPr txBox="1">
            <a:spLocks noChangeArrowheads="1"/>
          </p:cNvSpPr>
          <p:nvPr/>
        </p:nvSpPr>
        <p:spPr bwMode="auto">
          <a:xfrm>
            <a:off x="4479926" y="3100389"/>
            <a:ext cx="339725" cy="396875"/>
          </a:xfrm>
          <a:prstGeom prst="rect">
            <a:avLst/>
          </a:prstGeom>
          <a:solidFill>
            <a:srgbClr val="F0F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he-IL" sz="2000">
                <a:solidFill>
                  <a:srgbClr val="000000"/>
                </a:solidFill>
                <a:latin typeface="Times New Roman" panose="02020603050405020304" pitchFamily="18" charset="0"/>
                <a:cs typeface="Times New Roman (Hebrew)" panose="02020603050405020304" pitchFamily="18" charset="0"/>
              </a:rPr>
              <a:t>E</a:t>
            </a:r>
          </a:p>
        </p:txBody>
      </p:sp>
      <p:sp>
        <p:nvSpPr>
          <p:cNvPr id="378916" name="Text Box 36"/>
          <p:cNvSpPr txBox="1">
            <a:spLocks noChangeArrowheads="1"/>
          </p:cNvSpPr>
          <p:nvPr/>
        </p:nvSpPr>
        <p:spPr bwMode="auto">
          <a:xfrm>
            <a:off x="5222875" y="1833564"/>
            <a:ext cx="368300" cy="396875"/>
          </a:xfrm>
          <a:prstGeom prst="rect">
            <a:avLst/>
          </a:prstGeom>
          <a:solidFill>
            <a:srgbClr val="F0F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he-IL" sz="2000">
                <a:solidFill>
                  <a:srgbClr val="000000"/>
                </a:solidFill>
                <a:latin typeface="Times New Roman" panose="02020603050405020304" pitchFamily="18" charset="0"/>
                <a:cs typeface="Times New Roman (Hebrew)" panose="02020603050405020304" pitchFamily="18" charset="0"/>
              </a:rPr>
              <a:t>O</a:t>
            </a:r>
          </a:p>
        </p:txBody>
      </p:sp>
      <p:sp>
        <p:nvSpPr>
          <p:cNvPr id="378917" name="Text Box 37"/>
          <p:cNvSpPr txBox="1">
            <a:spLocks noChangeArrowheads="1"/>
          </p:cNvSpPr>
          <p:nvPr/>
        </p:nvSpPr>
        <p:spPr bwMode="auto">
          <a:xfrm>
            <a:off x="7032625" y="1795464"/>
            <a:ext cx="368300" cy="396875"/>
          </a:xfrm>
          <a:prstGeom prst="rect">
            <a:avLst/>
          </a:prstGeom>
          <a:solidFill>
            <a:srgbClr val="F0F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he-IL" sz="2000">
                <a:solidFill>
                  <a:srgbClr val="000000"/>
                </a:solidFill>
                <a:latin typeface="Times New Roman" panose="02020603050405020304" pitchFamily="18" charset="0"/>
                <a:cs typeface="Times New Roman (Hebrew)" panose="02020603050405020304" pitchFamily="18" charset="0"/>
              </a:rPr>
              <a:t>O</a:t>
            </a:r>
          </a:p>
        </p:txBody>
      </p:sp>
      <p:sp>
        <p:nvSpPr>
          <p:cNvPr id="378918" name="Text Box 38"/>
          <p:cNvSpPr txBox="1">
            <a:spLocks noChangeArrowheads="1"/>
          </p:cNvSpPr>
          <p:nvPr/>
        </p:nvSpPr>
        <p:spPr bwMode="auto">
          <a:xfrm>
            <a:off x="5965825" y="2300289"/>
            <a:ext cx="368300" cy="396875"/>
          </a:xfrm>
          <a:prstGeom prst="rect">
            <a:avLst/>
          </a:prstGeom>
          <a:solidFill>
            <a:srgbClr val="F0F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he-IL" sz="2000">
                <a:solidFill>
                  <a:srgbClr val="000000"/>
                </a:solidFill>
                <a:latin typeface="Times New Roman" panose="02020603050405020304" pitchFamily="18" charset="0"/>
                <a:cs typeface="Times New Roman (Hebrew)" panose="02020603050405020304" pitchFamily="18" charset="0"/>
              </a:rPr>
              <a:t>O</a:t>
            </a:r>
          </a:p>
        </p:txBody>
      </p:sp>
      <p:sp>
        <p:nvSpPr>
          <p:cNvPr id="378919" name="Text Box 39"/>
          <p:cNvSpPr txBox="1">
            <a:spLocks noChangeArrowheads="1"/>
          </p:cNvSpPr>
          <p:nvPr/>
        </p:nvSpPr>
        <p:spPr bwMode="auto">
          <a:xfrm>
            <a:off x="7508875" y="2395539"/>
            <a:ext cx="368300" cy="396875"/>
          </a:xfrm>
          <a:prstGeom prst="rect">
            <a:avLst/>
          </a:prstGeom>
          <a:solidFill>
            <a:srgbClr val="F0F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he-IL" sz="2000">
                <a:solidFill>
                  <a:srgbClr val="000000"/>
                </a:solidFill>
                <a:latin typeface="Times New Roman" panose="02020603050405020304" pitchFamily="18" charset="0"/>
                <a:cs typeface="Times New Roman (Hebrew)" panose="02020603050405020304" pitchFamily="18" charset="0"/>
              </a:rPr>
              <a:t>O</a:t>
            </a:r>
          </a:p>
        </p:txBody>
      </p:sp>
      <p:sp>
        <p:nvSpPr>
          <p:cNvPr id="378920" name="Text Box 40"/>
          <p:cNvSpPr txBox="1">
            <a:spLocks noChangeArrowheads="1"/>
          </p:cNvSpPr>
          <p:nvPr/>
        </p:nvSpPr>
        <p:spPr bwMode="auto">
          <a:xfrm>
            <a:off x="4965700" y="6202364"/>
            <a:ext cx="2344738" cy="579437"/>
          </a:xfrm>
          <a:prstGeom prst="rect">
            <a:avLst/>
          </a:prstGeom>
          <a:solidFill>
            <a:srgbClr val="F0F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he-IL" sz="3200" i="1">
                <a:solidFill>
                  <a:srgbClr val="000000"/>
                </a:solidFill>
                <a:latin typeface="Times New Roman" panose="02020603050405020304" pitchFamily="18" charset="0"/>
                <a:cs typeface="Times New Roman (Hebrew)" panose="02020603050405020304" pitchFamily="18" charset="0"/>
              </a:rPr>
              <a:t>f </a:t>
            </a:r>
            <a:r>
              <a:rPr lang="en-US" altLang="he-IL" sz="3200">
                <a:solidFill>
                  <a:srgbClr val="000000"/>
                </a:solidFill>
                <a:latin typeface="Times New Roman" panose="02020603050405020304" pitchFamily="18" charset="0"/>
                <a:cs typeface="Times New Roman (Hebrew)" panose="02020603050405020304" pitchFamily="18" charset="0"/>
              </a:rPr>
              <a:t>: </a:t>
            </a:r>
            <a:r>
              <a:rPr lang="en-US" altLang="he-IL" sz="3200" b="1">
                <a:solidFill>
                  <a:srgbClr val="000000"/>
                </a:solidFill>
                <a:latin typeface="Times New Roman" panose="02020603050405020304" pitchFamily="18" charset="0"/>
                <a:cs typeface="Times New Roman (Hebrew)" panose="02020603050405020304" pitchFamily="18" charset="0"/>
              </a:rPr>
              <a:t>_</a:t>
            </a:r>
            <a:r>
              <a:rPr lang="en-US" altLang="he-IL" sz="3200">
                <a:solidFill>
                  <a:srgbClr val="000000"/>
                </a:solidFill>
                <a:latin typeface="Times New Roman" panose="02020603050405020304" pitchFamily="18" charset="0"/>
                <a:cs typeface="Times New Roman (Hebrew)" panose="02020603050405020304" pitchFamily="18" charset="0"/>
              </a:rPr>
              <a:t> </a:t>
            </a:r>
            <a:r>
              <a:rPr lang="en-US" altLang="he-IL" sz="3200" b="1">
                <a:solidFill>
                  <a:srgbClr val="000000"/>
                </a:solidFill>
                <a:latin typeface="Times New Roman" panose="02020603050405020304" pitchFamily="18" charset="0"/>
                <a:cs typeface="Times New Roman (Hebrew)" panose="02020603050405020304" pitchFamily="18" charset="0"/>
                <a:sym typeface="Math B" panose="05000000000000000000" pitchFamily="2" charset="2"/>
              </a:rPr>
              <a:t></a:t>
            </a:r>
            <a:r>
              <a:rPr lang="en-US" altLang="he-IL" sz="3200">
                <a:solidFill>
                  <a:srgbClr val="000000"/>
                </a:solidFill>
                <a:latin typeface="Times New Roman" panose="02020603050405020304" pitchFamily="18" charset="0"/>
                <a:cs typeface="Times New Roman (Hebrew)" panose="02020603050405020304" pitchFamily="18" charset="0"/>
                <a:sym typeface="Math B" panose="05000000000000000000" pitchFamily="2" charset="2"/>
              </a:rPr>
              <a:t> </a:t>
            </a:r>
            <a:r>
              <a:rPr lang="en-US" altLang="he-IL" sz="3200" b="1">
                <a:solidFill>
                  <a:srgbClr val="000000"/>
                </a:solidFill>
                <a:latin typeface="Times New Roman" panose="02020603050405020304" pitchFamily="18" charset="0"/>
                <a:cs typeface="Times New Roman (Hebrew)" panose="02020603050405020304" pitchFamily="18" charset="0"/>
              </a:rPr>
              <a:t>_</a:t>
            </a:r>
            <a:r>
              <a:rPr lang="en-US" altLang="he-IL" sz="3200">
                <a:solidFill>
                  <a:srgbClr val="000000"/>
                </a:solidFill>
                <a:latin typeface="Times New Roman" panose="02020603050405020304" pitchFamily="18" charset="0"/>
                <a:cs typeface="Times New Roman (Hebrew)" panose="02020603050405020304" pitchFamily="18" charset="0"/>
              </a:rPr>
              <a:t> </a:t>
            </a:r>
            <a:r>
              <a:rPr lang="en-US" altLang="he-IL" sz="3200">
                <a:solidFill>
                  <a:srgbClr val="000000"/>
                </a:solidFill>
                <a:latin typeface="Times New Roman" panose="02020603050405020304" pitchFamily="18" charset="0"/>
                <a:cs typeface="Times New Roman (Hebrew)" panose="02020603050405020304" pitchFamily="18" charset="0"/>
                <a:sym typeface="Symbol" panose="05050102010706020507" pitchFamily="18" charset="2"/>
              </a:rPr>
              <a:t> O</a:t>
            </a:r>
            <a:endParaRPr lang="en-US" altLang="he-IL" sz="2000">
              <a:solidFill>
                <a:srgbClr val="000000"/>
              </a:solidFill>
              <a:latin typeface="Times New Roman" panose="02020603050405020304" pitchFamily="18" charset="0"/>
              <a:cs typeface="Times New Roman (Hebrew)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205675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8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78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7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78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7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78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78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78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7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7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78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7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9" grpId="0" animBg="1" autoUpdateAnimBg="0"/>
      <p:bldP spid="378910" grpId="0" animBg="1" autoUpdateAnimBg="0"/>
      <p:bldP spid="378911" grpId="0" animBg="1" autoUpdateAnimBg="0"/>
      <p:bldP spid="378912" grpId="0" animBg="1" autoUpdateAnimBg="0"/>
      <p:bldP spid="378913" grpId="0" animBg="1" autoUpdateAnimBg="0"/>
      <p:bldP spid="378914" grpId="0" animBg="1" autoUpdateAnimBg="0"/>
      <p:bldP spid="378915" grpId="0" animBg="1" autoUpdateAnimBg="0"/>
      <p:bldP spid="378916" grpId="0" animBg="1" autoUpdateAnimBg="0"/>
      <p:bldP spid="378917" grpId="0" animBg="1" autoUpdateAnimBg="0"/>
      <p:bldP spid="378918" grpId="0" animBg="1" autoUpdateAnimBg="0"/>
      <p:bldP spid="378919" grpId="0" animBg="1" autoUpdateAnimBg="0"/>
      <p:bldP spid="378920" grpId="0" animBg="1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0634" y="1023074"/>
            <a:ext cx="9650730" cy="959407"/>
          </a:xfrm>
        </p:spPr>
        <p:txBody>
          <a:bodyPr>
            <a:normAutofit/>
          </a:bodyPr>
          <a:lstStyle/>
          <a:p>
            <a:r>
              <a:rPr lang="en-US" dirty="0" smtClean="0"/>
              <a:t>Collaborators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42680" y="2218143"/>
            <a:ext cx="2138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rgbClr val="0B9B80"/>
              </a:buClr>
            </a:pPr>
            <a:r>
              <a:rPr lang="en-US" sz="2400" dirty="0" smtClean="0">
                <a:solidFill>
                  <a:srgbClr val="FF0000"/>
                </a:solidFill>
                <a:ea typeface="Roboto" pitchFamily="2" charset="0"/>
                <a:cs typeface="Roboto" pitchFamily="2" charset="0"/>
              </a:rPr>
              <a:t>Kalev Alpernas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36540" y="2674321"/>
            <a:ext cx="2138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rgbClr val="0B9B80"/>
              </a:buClr>
            </a:pPr>
            <a:r>
              <a:rPr lang="en-US" sz="2400" dirty="0" smtClean="0">
                <a:solidFill>
                  <a:srgbClr val="FF0000"/>
                </a:solidFill>
                <a:ea typeface="Roboto" pitchFamily="2" charset="0"/>
                <a:cs typeface="Roboto" pitchFamily="2" charset="0"/>
              </a:rPr>
              <a:t>Sharon </a:t>
            </a:r>
            <a:r>
              <a:rPr lang="en-US" sz="2400" dirty="0" err="1" smtClean="0">
                <a:solidFill>
                  <a:srgbClr val="FF0000"/>
                </a:solidFill>
                <a:ea typeface="Roboto" pitchFamily="2" charset="0"/>
                <a:cs typeface="Roboto" pitchFamily="2" charset="0"/>
              </a:rPr>
              <a:t>Shoham</a:t>
            </a:r>
            <a:endParaRPr lang="en-US" sz="2400" dirty="0" smtClean="0">
              <a:solidFill>
                <a:srgbClr val="FF0000"/>
              </a:solidFill>
              <a:ea typeface="Roboto" pitchFamily="2" charset="0"/>
              <a:cs typeface="Roboto" pitchFamily="2" charset="0"/>
            </a:endParaRPr>
          </a:p>
        </p:txBody>
      </p:sp>
      <p:pic>
        <p:nvPicPr>
          <p:cNvPr id="2050" name="Picture 2" descr="https://lh4.googleusercontent.com/-uNOSahGQy3Y/AAAAAAAAAAI/AAAAAAAAAAA/tXsMObp7-ao/s128-c-k/phot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049" y="3933495"/>
            <a:ext cx="1294408" cy="140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558229" y="2212655"/>
            <a:ext cx="2340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rgbClr val="0B9B80"/>
              </a:buClr>
            </a:pPr>
            <a:r>
              <a:rPr lang="en-US" sz="2400" dirty="0" smtClean="0">
                <a:solidFill>
                  <a:srgbClr val="FF0000"/>
                </a:solidFill>
                <a:ea typeface="Roboto" pitchFamily="2" charset="0"/>
                <a:cs typeface="Roboto" pitchFamily="2" charset="0"/>
              </a:rPr>
              <a:t>Roman </a:t>
            </a:r>
            <a:r>
              <a:rPr lang="en-US" sz="2400" dirty="0" err="1" smtClean="0">
                <a:solidFill>
                  <a:srgbClr val="FF0000"/>
                </a:solidFill>
                <a:ea typeface="Roboto" pitchFamily="2" charset="0"/>
                <a:cs typeface="Roboto" pitchFamily="2" charset="0"/>
              </a:rPr>
              <a:t>Manevich</a:t>
            </a:r>
            <a:endParaRPr lang="en-US" sz="2400" dirty="0" smtClean="0">
              <a:solidFill>
                <a:srgbClr val="FF0000"/>
              </a:solidFill>
              <a:ea typeface="Roboto" pitchFamily="2" charset="0"/>
              <a:cs typeface="Roboto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75961" y="2222513"/>
            <a:ext cx="1779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rgbClr val="0B9B80"/>
              </a:buClr>
            </a:pPr>
            <a:r>
              <a:rPr lang="en-US" sz="2400" dirty="0" err="1" smtClean="0">
                <a:ea typeface="Roboto" pitchFamily="2" charset="0"/>
                <a:cs typeface="Roboto" pitchFamily="2" charset="0"/>
              </a:rPr>
              <a:t>Yaron</a:t>
            </a:r>
            <a:r>
              <a:rPr lang="en-US" sz="2400" dirty="0" smtClean="0">
                <a:ea typeface="Roboto" pitchFamily="2" charset="0"/>
                <a:cs typeface="Roboto" pitchFamily="2" charset="0"/>
              </a:rPr>
              <a:t> </a:t>
            </a:r>
            <a:r>
              <a:rPr lang="en-US" sz="2400" dirty="0" err="1" smtClean="0">
                <a:ea typeface="Roboto" pitchFamily="2" charset="0"/>
                <a:cs typeface="Roboto" pitchFamily="2" charset="0"/>
              </a:rPr>
              <a:t>Velner</a:t>
            </a:r>
            <a:endParaRPr lang="en-US" sz="2400" dirty="0">
              <a:ea typeface="Roboto" pitchFamily="2" charset="0"/>
              <a:cs typeface="Roboto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16541" y="2674320"/>
            <a:ext cx="207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rgbClr val="0B9B80"/>
              </a:buClr>
            </a:pPr>
            <a:r>
              <a:rPr lang="en-US" sz="2400" dirty="0" smtClean="0">
                <a:ea typeface="Roboto" pitchFamily="2" charset="0"/>
                <a:cs typeface="Roboto" pitchFamily="2" charset="0"/>
              </a:rPr>
              <a:t>Scott </a:t>
            </a:r>
            <a:r>
              <a:rPr lang="en-US" sz="2400" dirty="0" err="1" smtClean="0">
                <a:ea typeface="Roboto" pitchFamily="2" charset="0"/>
                <a:cs typeface="Roboto" pitchFamily="2" charset="0"/>
              </a:rPr>
              <a:t>Shenker</a:t>
            </a:r>
            <a:endParaRPr lang="en-US" sz="2400" dirty="0">
              <a:ea typeface="Roboto" pitchFamily="2" charset="0"/>
              <a:cs typeface="Roboto" pitchFamily="2" charset="0"/>
            </a:endParaRPr>
          </a:p>
        </p:txBody>
      </p:sp>
      <p:pic>
        <p:nvPicPr>
          <p:cNvPr id="27" name="Picture 10" descr="http://www.berkeley.edu/images/uploads/logo-ucberkele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048" y="5608788"/>
            <a:ext cx="1787643" cy="63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8516541" y="2222513"/>
            <a:ext cx="2260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rgbClr val="0B9B80"/>
              </a:buClr>
            </a:pPr>
            <a:r>
              <a:rPr lang="en-US" sz="2400" dirty="0" err="1" smtClean="0">
                <a:solidFill>
                  <a:srgbClr val="FF0000"/>
                </a:solidFill>
                <a:ea typeface="Roboto" pitchFamily="2" charset="0"/>
                <a:cs typeface="Roboto" pitchFamily="2" charset="0"/>
              </a:rPr>
              <a:t>Aurojit</a:t>
            </a:r>
            <a:r>
              <a:rPr lang="en-US" sz="2400" dirty="0" smtClean="0">
                <a:solidFill>
                  <a:srgbClr val="FF0000"/>
                </a:solidFill>
                <a:ea typeface="Roboto" pitchFamily="2" charset="0"/>
                <a:cs typeface="Roboto" pitchFamily="2" charset="0"/>
              </a:rPr>
              <a:t> Panda</a:t>
            </a:r>
            <a:endParaRPr lang="en-US" sz="2400" dirty="0">
              <a:solidFill>
                <a:srgbClr val="FF0000"/>
              </a:solidFill>
              <a:ea typeface="Roboto" pitchFamily="2" charset="0"/>
              <a:cs typeface="Roboto" pitchFamily="2" charset="0"/>
            </a:endParaRPr>
          </a:p>
        </p:txBody>
      </p:sp>
      <p:pic>
        <p:nvPicPr>
          <p:cNvPr id="29" name="Picture 5" descr="C:\Users\msagiv\AppData\Local\Temp\DSC_2414-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4067" y="3928516"/>
            <a:ext cx="1008993" cy="1406787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1051" y="3933495"/>
            <a:ext cx="1245007" cy="14067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3244" y="3933494"/>
            <a:ext cx="1001292" cy="1401809"/>
          </a:xfrm>
          <a:prstGeom prst="rect">
            <a:avLst/>
          </a:prstGeom>
        </p:spPr>
      </p:pic>
      <p:pic>
        <p:nvPicPr>
          <p:cNvPr id="25" name="Picture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87" r="-1208" b="-1587"/>
          <a:stretch/>
        </p:blipFill>
        <p:spPr>
          <a:xfrm>
            <a:off x="8313014" y="3923625"/>
            <a:ext cx="1062237" cy="14437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0702" y="5379138"/>
            <a:ext cx="1151711" cy="9083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3601" y="5576428"/>
            <a:ext cx="1884267" cy="6273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6448" y="3923625"/>
            <a:ext cx="1448108" cy="14437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8583" y="5464877"/>
            <a:ext cx="1471910" cy="85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6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Cartesian Abstraction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328057" y="2852057"/>
            <a:ext cx="972457" cy="449943"/>
          </a:xfrm>
          <a:prstGeom prst="ellips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1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328056" y="3570740"/>
            <a:ext cx="972457" cy="449943"/>
          </a:xfrm>
          <a:prstGeom prst="ellips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b, 2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328056" y="4289423"/>
            <a:ext cx="972457" cy="449943"/>
          </a:xfrm>
          <a:prstGeom prst="ellips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c, 2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002313" y="3120572"/>
            <a:ext cx="2939143" cy="1359903"/>
          </a:xfrm>
          <a:prstGeom prst="ellips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{</a:t>
            </a:r>
            <a:r>
              <a:rPr lang="en-US" dirty="0" err="1" smtClean="0"/>
              <a:t>a,b,c</a:t>
            </a:r>
            <a:r>
              <a:rPr lang="en-US" dirty="0" smtClean="0"/>
              <a:t>}, {1,2}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8643257" y="2852057"/>
            <a:ext cx="972457" cy="449943"/>
          </a:xfrm>
          <a:prstGeom prst="ellips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1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8643256" y="3570740"/>
            <a:ext cx="972457" cy="4499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b, 1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8643256" y="4289423"/>
            <a:ext cx="972457" cy="4499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c, 1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9855200" y="2852057"/>
            <a:ext cx="972457" cy="4499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a, 2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9855199" y="3570740"/>
            <a:ext cx="972457" cy="449943"/>
          </a:xfrm>
          <a:prstGeom prst="ellips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b, 2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9855199" y="4289423"/>
            <a:ext cx="972457" cy="449943"/>
          </a:xfrm>
          <a:prstGeom prst="ellipse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c, 2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>
            <a:off x="2574470" y="3509935"/>
            <a:ext cx="1153885" cy="571551"/>
          </a:xfrm>
          <a:prstGeom prst="rightArrow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 smtClean="0"/>
              <a:t>α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7215413" y="3509935"/>
            <a:ext cx="1153885" cy="571551"/>
          </a:xfrm>
          <a:prstGeom prst="rightArrow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dk1"/>
                </a:solidFill>
                <a:sym typeface="Symbol" panose="05050102010706020507" pitchFamily="18" charset="2"/>
              </a:rPr>
              <a:t></a:t>
            </a:r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13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Cartesian Abstraction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7861559" y="2274458"/>
            <a:ext cx="1054504" cy="64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371225" y="2602819"/>
            <a:ext cx="1284794" cy="842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784036" y="2375192"/>
            <a:ext cx="1216133" cy="227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109437" y="2329500"/>
            <a:ext cx="1642233" cy="59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7861559" y="2966739"/>
            <a:ext cx="1054504" cy="64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26" idx="2"/>
          </p:cNvCxnSpPr>
          <p:nvPr/>
        </p:nvCxnSpPr>
        <p:spPr>
          <a:xfrm flipV="1">
            <a:off x="3371226" y="3106074"/>
            <a:ext cx="1274075" cy="2732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6" idx="5"/>
            <a:endCxn id="25" idx="2"/>
          </p:cNvCxnSpPr>
          <p:nvPr/>
        </p:nvCxnSpPr>
        <p:spPr>
          <a:xfrm>
            <a:off x="4754569" y="3151764"/>
            <a:ext cx="1342387" cy="619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5" idx="7"/>
          </p:cNvCxnSpPr>
          <p:nvPr/>
        </p:nvCxnSpPr>
        <p:spPr>
          <a:xfrm flipV="1">
            <a:off x="6206223" y="3027758"/>
            <a:ext cx="1545446" cy="1402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8969002" y="2628928"/>
                <a:ext cx="5547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 dirty="0"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9002" y="2628928"/>
                <a:ext cx="554703" cy="461665"/>
              </a:xfrm>
              <a:prstGeom prst="rect">
                <a:avLst/>
              </a:prstGeom>
              <a:blipFill>
                <a:blip r:embed="rId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5" name="Group 104"/>
          <p:cNvGrpSpPr/>
          <p:nvPr/>
        </p:nvGrpSpPr>
        <p:grpSpPr>
          <a:xfrm>
            <a:off x="2922645" y="2111099"/>
            <a:ext cx="648987" cy="1332825"/>
            <a:chOff x="1398644" y="2111098"/>
            <a:chExt cx="648987" cy="1332825"/>
          </a:xfrm>
        </p:grpSpPr>
        <p:sp>
          <p:nvSpPr>
            <p:cNvPr id="11" name="Oval 10"/>
            <p:cNvSpPr/>
            <p:nvPr/>
          </p:nvSpPr>
          <p:spPr>
            <a:xfrm>
              <a:off x="1719209" y="2622407"/>
              <a:ext cx="128016" cy="12923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1398644" y="2111098"/>
                  <a:ext cx="55470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8644" y="2111098"/>
                  <a:ext cx="554703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Oval 26"/>
            <p:cNvSpPr/>
            <p:nvPr/>
          </p:nvSpPr>
          <p:spPr>
            <a:xfrm>
              <a:off x="1719209" y="3314688"/>
              <a:ext cx="128016" cy="12923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/>
                <p:cNvSpPr/>
                <p:nvPr/>
              </p:nvSpPr>
              <p:spPr>
                <a:xfrm>
                  <a:off x="1492928" y="2820006"/>
                  <a:ext cx="55470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6" name="Rectangle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2928" y="2820006"/>
                  <a:ext cx="554703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4" name="Straight Arrow Connector 43"/>
          <p:cNvCxnSpPr/>
          <p:nvPr/>
        </p:nvCxnSpPr>
        <p:spPr>
          <a:xfrm flipV="1">
            <a:off x="7805773" y="1546831"/>
            <a:ext cx="1054504" cy="64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6053651" y="1601873"/>
            <a:ext cx="1642233" cy="59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8916063" y="2887275"/>
            <a:ext cx="128016" cy="12923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pSp>
        <p:nvGrpSpPr>
          <p:cNvPr id="12" name="Group 11"/>
          <p:cNvGrpSpPr/>
          <p:nvPr/>
        </p:nvGrpSpPr>
        <p:grpSpPr>
          <a:xfrm>
            <a:off x="8715910" y="1051546"/>
            <a:ext cx="645340" cy="1272683"/>
            <a:chOff x="7191910" y="1051545"/>
            <a:chExt cx="645340" cy="1272683"/>
          </a:xfrm>
        </p:grpSpPr>
        <p:sp>
          <p:nvSpPr>
            <p:cNvPr id="7" name="Oval 6"/>
            <p:cNvSpPr/>
            <p:nvPr/>
          </p:nvSpPr>
          <p:spPr>
            <a:xfrm>
              <a:off x="7392063" y="2194993"/>
              <a:ext cx="128016" cy="12923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/>
                <p:cNvSpPr/>
                <p:nvPr/>
              </p:nvSpPr>
              <p:spPr>
                <a:xfrm>
                  <a:off x="7282547" y="1768414"/>
                  <a:ext cx="55470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2547" y="1768414"/>
                  <a:ext cx="554703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Oval 42"/>
            <p:cNvSpPr/>
            <p:nvPr/>
          </p:nvSpPr>
          <p:spPr>
            <a:xfrm>
              <a:off x="7336277" y="1467366"/>
              <a:ext cx="128016" cy="12923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/>
                <p:cNvSpPr/>
                <p:nvPr/>
              </p:nvSpPr>
              <p:spPr>
                <a:xfrm>
                  <a:off x="7191910" y="1051545"/>
                  <a:ext cx="54758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2" name="Rectangle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1910" y="1051545"/>
                  <a:ext cx="547586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Oval 21"/>
          <p:cNvSpPr/>
          <p:nvPr/>
        </p:nvSpPr>
        <p:spPr>
          <a:xfrm>
            <a:off x="7733543" y="2951893"/>
            <a:ext cx="128016" cy="12923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7462171" y="2403250"/>
                <a:ext cx="5475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 dirty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171" y="2403250"/>
                <a:ext cx="547586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7474317" y="1099812"/>
            <a:ext cx="590254" cy="1289034"/>
            <a:chOff x="5950317" y="1099812"/>
            <a:chExt cx="590254" cy="1289034"/>
          </a:xfrm>
        </p:grpSpPr>
        <p:sp>
          <p:nvSpPr>
            <p:cNvPr id="6" name="Oval 5"/>
            <p:cNvSpPr/>
            <p:nvPr/>
          </p:nvSpPr>
          <p:spPr>
            <a:xfrm>
              <a:off x="6209543" y="2259611"/>
              <a:ext cx="128016" cy="12923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5950317" y="1781743"/>
                  <a:ext cx="55470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0317" y="1781743"/>
                  <a:ext cx="554703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Oval 41"/>
            <p:cNvSpPr/>
            <p:nvPr/>
          </p:nvSpPr>
          <p:spPr>
            <a:xfrm>
              <a:off x="6153757" y="1531984"/>
              <a:ext cx="128016" cy="12923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 52"/>
                <p:cNvSpPr/>
                <p:nvPr/>
              </p:nvSpPr>
              <p:spPr>
                <a:xfrm>
                  <a:off x="5992985" y="1099812"/>
                  <a:ext cx="54758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3" name="Rectangle 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2985" y="1099812"/>
                  <a:ext cx="547586" cy="46166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Oval 24"/>
          <p:cNvSpPr/>
          <p:nvPr/>
        </p:nvSpPr>
        <p:spPr>
          <a:xfrm>
            <a:off x="6096955" y="3149085"/>
            <a:ext cx="128016" cy="12923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5827821" y="2715180"/>
                <a:ext cx="5547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 dirty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821" y="2715180"/>
                <a:ext cx="554703" cy="461665"/>
              </a:xfrm>
              <a:prstGeom prst="rect">
                <a:avLst/>
              </a:prstGeom>
              <a:blipFill>
                <a:blip r:embed="rId10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5726375" y="1122845"/>
            <a:ext cx="629444" cy="1271273"/>
            <a:chOff x="4202375" y="1122844"/>
            <a:chExt cx="629444" cy="1271273"/>
          </a:xfrm>
        </p:grpSpPr>
        <p:sp>
          <p:nvSpPr>
            <p:cNvPr id="9" name="Oval 8"/>
            <p:cNvSpPr/>
            <p:nvPr/>
          </p:nvSpPr>
          <p:spPr>
            <a:xfrm>
              <a:off x="4457420" y="2264882"/>
              <a:ext cx="128016" cy="12923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4277116" y="1856673"/>
                  <a:ext cx="55470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7116" y="1856673"/>
                  <a:ext cx="554703" cy="46166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Oval 44"/>
            <p:cNvSpPr/>
            <p:nvPr/>
          </p:nvSpPr>
          <p:spPr>
            <a:xfrm>
              <a:off x="4401634" y="1537255"/>
              <a:ext cx="128016" cy="12923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/>
                <p:cNvSpPr/>
                <p:nvPr/>
              </p:nvSpPr>
              <p:spPr>
                <a:xfrm>
                  <a:off x="4202375" y="1122844"/>
                  <a:ext cx="55470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4" name="Rectangle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2375" y="1122844"/>
                  <a:ext cx="554704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8" name="Double Brace 57"/>
          <p:cNvSpPr/>
          <p:nvPr/>
        </p:nvSpPr>
        <p:spPr>
          <a:xfrm>
            <a:off x="2228539" y="1226430"/>
            <a:ext cx="7635782" cy="2352928"/>
          </a:xfrm>
          <a:prstGeom prst="brace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2739006" y="3860292"/>
            <a:ext cx="866274" cy="242927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5728383" y="3858656"/>
            <a:ext cx="866274" cy="198922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187953" y="3860291"/>
            <a:ext cx="866274" cy="235271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227311" y="3860290"/>
            <a:ext cx="866274" cy="179420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8639881" y="3840655"/>
            <a:ext cx="866274" cy="1534512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0" name="Straight Arrow Connector 109"/>
          <p:cNvCxnSpPr>
            <a:endCxn id="45" idx="2"/>
          </p:cNvCxnSpPr>
          <p:nvPr/>
        </p:nvCxnSpPr>
        <p:spPr>
          <a:xfrm>
            <a:off x="4829200" y="1593117"/>
            <a:ext cx="1096435" cy="87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4412271" y="1102152"/>
            <a:ext cx="641957" cy="2068539"/>
            <a:chOff x="2888270" y="1102151"/>
            <a:chExt cx="641957" cy="2068539"/>
          </a:xfrm>
        </p:grpSpPr>
        <p:grpSp>
          <p:nvGrpSpPr>
            <p:cNvPr id="106" name="Group 105"/>
            <p:cNvGrpSpPr/>
            <p:nvPr/>
          </p:nvGrpSpPr>
          <p:grpSpPr>
            <a:xfrm>
              <a:off x="2888270" y="2071533"/>
              <a:ext cx="568754" cy="1099157"/>
              <a:chOff x="2888270" y="2071533"/>
              <a:chExt cx="568754" cy="1099157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3132019" y="2538201"/>
                <a:ext cx="128016" cy="129235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/>
                  <p:cNvSpPr/>
                  <p:nvPr/>
                </p:nvSpPr>
                <p:spPr>
                  <a:xfrm>
                    <a:off x="2902321" y="2071533"/>
                    <a:ext cx="554703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 dirty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9" name="Rectangle 1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2321" y="2071533"/>
                    <a:ext cx="554703" cy="46166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b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" name="Oval 25"/>
              <p:cNvSpPr/>
              <p:nvPr/>
            </p:nvSpPr>
            <p:spPr>
              <a:xfrm>
                <a:off x="3121300" y="3041455"/>
                <a:ext cx="128016" cy="129235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Rectangle 34"/>
                  <p:cNvSpPr/>
                  <p:nvPr/>
                </p:nvSpPr>
                <p:spPr>
                  <a:xfrm>
                    <a:off x="2888270" y="2608594"/>
                    <a:ext cx="554703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 dirty="0">
                                  <a:latin typeface="Cambria Math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5" name="Rectangle 3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8270" y="2608594"/>
                    <a:ext cx="554703" cy="461665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b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13" name="Oval 112"/>
            <p:cNvSpPr/>
            <p:nvPr/>
          </p:nvSpPr>
          <p:spPr>
            <a:xfrm>
              <a:off x="3174782" y="1516562"/>
              <a:ext cx="128016" cy="12923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Rectangle 113"/>
                <p:cNvSpPr/>
                <p:nvPr/>
              </p:nvSpPr>
              <p:spPr>
                <a:xfrm>
                  <a:off x="2975523" y="1102151"/>
                  <a:ext cx="55470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4" name="Rectangle 1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5523" y="1102151"/>
                  <a:ext cx="554704" cy="461665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3" name="Group 62"/>
          <p:cNvGrpSpPr/>
          <p:nvPr/>
        </p:nvGrpSpPr>
        <p:grpSpPr>
          <a:xfrm>
            <a:off x="2922645" y="2111099"/>
            <a:ext cx="648987" cy="1332825"/>
            <a:chOff x="1398644" y="2111098"/>
            <a:chExt cx="648987" cy="1332825"/>
          </a:xfrm>
        </p:grpSpPr>
        <p:sp>
          <p:nvSpPr>
            <p:cNvPr id="64" name="Oval 63"/>
            <p:cNvSpPr/>
            <p:nvPr/>
          </p:nvSpPr>
          <p:spPr>
            <a:xfrm>
              <a:off x="1719209" y="2622407"/>
              <a:ext cx="128016" cy="12923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/>
                <p:cNvSpPr/>
                <p:nvPr/>
              </p:nvSpPr>
              <p:spPr>
                <a:xfrm>
                  <a:off x="1398644" y="2111098"/>
                  <a:ext cx="55470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5" name="Rectangle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8644" y="2111098"/>
                  <a:ext cx="554703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Oval 65"/>
            <p:cNvSpPr/>
            <p:nvPr/>
          </p:nvSpPr>
          <p:spPr>
            <a:xfrm>
              <a:off x="1719209" y="3314688"/>
              <a:ext cx="128016" cy="12923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1492928" y="2820006"/>
                  <a:ext cx="55470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2928" y="2820006"/>
                  <a:ext cx="554703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8" name="Group 67"/>
          <p:cNvGrpSpPr/>
          <p:nvPr/>
        </p:nvGrpSpPr>
        <p:grpSpPr>
          <a:xfrm>
            <a:off x="8715910" y="1051546"/>
            <a:ext cx="645340" cy="1272683"/>
            <a:chOff x="7191910" y="1051545"/>
            <a:chExt cx="645340" cy="1272683"/>
          </a:xfrm>
        </p:grpSpPr>
        <p:sp>
          <p:nvSpPr>
            <p:cNvPr id="69" name="Oval 68"/>
            <p:cNvSpPr/>
            <p:nvPr/>
          </p:nvSpPr>
          <p:spPr>
            <a:xfrm>
              <a:off x="7392063" y="2194993"/>
              <a:ext cx="128016" cy="12923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7282547" y="1768414"/>
                  <a:ext cx="55470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0" name="Rectangle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2547" y="1768414"/>
                  <a:ext cx="554703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Oval 70"/>
            <p:cNvSpPr/>
            <p:nvPr/>
          </p:nvSpPr>
          <p:spPr>
            <a:xfrm>
              <a:off x="7336277" y="1467366"/>
              <a:ext cx="128016" cy="12923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/>
                <p:cNvSpPr/>
                <p:nvPr/>
              </p:nvSpPr>
              <p:spPr>
                <a:xfrm>
                  <a:off x="7191910" y="1051545"/>
                  <a:ext cx="54758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3" name="Rectangle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1910" y="1051545"/>
                  <a:ext cx="547586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Group 73"/>
          <p:cNvGrpSpPr/>
          <p:nvPr/>
        </p:nvGrpSpPr>
        <p:grpSpPr>
          <a:xfrm>
            <a:off x="7474317" y="1099812"/>
            <a:ext cx="590254" cy="1289034"/>
            <a:chOff x="5950317" y="1099812"/>
            <a:chExt cx="590254" cy="1289034"/>
          </a:xfrm>
        </p:grpSpPr>
        <p:sp>
          <p:nvSpPr>
            <p:cNvPr id="75" name="Oval 74"/>
            <p:cNvSpPr/>
            <p:nvPr/>
          </p:nvSpPr>
          <p:spPr>
            <a:xfrm>
              <a:off x="6209543" y="2259611"/>
              <a:ext cx="128016" cy="12923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angle 75"/>
                <p:cNvSpPr/>
                <p:nvPr/>
              </p:nvSpPr>
              <p:spPr>
                <a:xfrm>
                  <a:off x="5950317" y="1781743"/>
                  <a:ext cx="55470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6" name="Rectangle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0317" y="1781743"/>
                  <a:ext cx="554703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Oval 76"/>
            <p:cNvSpPr/>
            <p:nvPr/>
          </p:nvSpPr>
          <p:spPr>
            <a:xfrm>
              <a:off x="6153757" y="1531984"/>
              <a:ext cx="128016" cy="12923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 77"/>
                <p:cNvSpPr/>
                <p:nvPr/>
              </p:nvSpPr>
              <p:spPr>
                <a:xfrm>
                  <a:off x="5992985" y="1099812"/>
                  <a:ext cx="54758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8" name="Rectangle 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2985" y="1099812"/>
                  <a:ext cx="547586" cy="46166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9" name="Group 78"/>
          <p:cNvGrpSpPr/>
          <p:nvPr/>
        </p:nvGrpSpPr>
        <p:grpSpPr>
          <a:xfrm>
            <a:off x="5726375" y="1122845"/>
            <a:ext cx="629444" cy="1271273"/>
            <a:chOff x="4202375" y="1122844"/>
            <a:chExt cx="629444" cy="1271273"/>
          </a:xfrm>
        </p:grpSpPr>
        <p:sp>
          <p:nvSpPr>
            <p:cNvPr id="80" name="Oval 79"/>
            <p:cNvSpPr/>
            <p:nvPr/>
          </p:nvSpPr>
          <p:spPr>
            <a:xfrm>
              <a:off x="4457420" y="2264882"/>
              <a:ext cx="128016" cy="12923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/>
                <p:cNvSpPr/>
                <p:nvPr/>
              </p:nvSpPr>
              <p:spPr>
                <a:xfrm>
                  <a:off x="4277116" y="1856673"/>
                  <a:ext cx="55470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1" name="Rectangle 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7116" y="1856673"/>
                  <a:ext cx="554703" cy="46166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Oval 81"/>
            <p:cNvSpPr/>
            <p:nvPr/>
          </p:nvSpPr>
          <p:spPr>
            <a:xfrm>
              <a:off x="4401634" y="1537255"/>
              <a:ext cx="128016" cy="12923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Rectangle 82"/>
                <p:cNvSpPr/>
                <p:nvPr/>
              </p:nvSpPr>
              <p:spPr>
                <a:xfrm>
                  <a:off x="4202375" y="1122844"/>
                  <a:ext cx="55470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3" name="Rectangle 8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2375" y="1122844"/>
                  <a:ext cx="554704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4" name="Group 83"/>
          <p:cNvGrpSpPr/>
          <p:nvPr/>
        </p:nvGrpSpPr>
        <p:grpSpPr>
          <a:xfrm>
            <a:off x="4412271" y="1102152"/>
            <a:ext cx="641957" cy="2068539"/>
            <a:chOff x="2888270" y="1102151"/>
            <a:chExt cx="641957" cy="2068539"/>
          </a:xfrm>
        </p:grpSpPr>
        <p:grpSp>
          <p:nvGrpSpPr>
            <p:cNvPr id="85" name="Group 84"/>
            <p:cNvGrpSpPr/>
            <p:nvPr/>
          </p:nvGrpSpPr>
          <p:grpSpPr>
            <a:xfrm>
              <a:off x="2888270" y="2071533"/>
              <a:ext cx="568754" cy="1099157"/>
              <a:chOff x="2888270" y="2071533"/>
              <a:chExt cx="568754" cy="1099157"/>
            </a:xfrm>
          </p:grpSpPr>
          <p:sp>
            <p:nvSpPr>
              <p:cNvPr id="88" name="Oval 87"/>
              <p:cNvSpPr/>
              <p:nvPr/>
            </p:nvSpPr>
            <p:spPr>
              <a:xfrm>
                <a:off x="3132019" y="2538201"/>
                <a:ext cx="128016" cy="129235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Rectangle 88"/>
                  <p:cNvSpPr/>
                  <p:nvPr/>
                </p:nvSpPr>
                <p:spPr>
                  <a:xfrm>
                    <a:off x="2902321" y="2071533"/>
                    <a:ext cx="554703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 dirty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89" name="Rectangle 8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2321" y="2071533"/>
                    <a:ext cx="554703" cy="46166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b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0" name="Oval 89"/>
              <p:cNvSpPr/>
              <p:nvPr/>
            </p:nvSpPr>
            <p:spPr>
              <a:xfrm>
                <a:off x="3121300" y="3041455"/>
                <a:ext cx="128016" cy="129235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Rectangle 90"/>
                  <p:cNvSpPr/>
                  <p:nvPr/>
                </p:nvSpPr>
                <p:spPr>
                  <a:xfrm>
                    <a:off x="2888270" y="2608594"/>
                    <a:ext cx="554703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 dirty="0">
                                  <a:latin typeface="Cambria Math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91" name="Rectangle 9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8270" y="2608594"/>
                    <a:ext cx="554703" cy="461665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b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6" name="Oval 85"/>
            <p:cNvSpPr/>
            <p:nvPr/>
          </p:nvSpPr>
          <p:spPr>
            <a:xfrm>
              <a:off x="3174782" y="1516562"/>
              <a:ext cx="128016" cy="12923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Rectangle 86"/>
                <p:cNvSpPr/>
                <p:nvPr/>
              </p:nvSpPr>
              <p:spPr>
                <a:xfrm>
                  <a:off x="2975523" y="1102151"/>
                  <a:ext cx="55470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7" name="Rectangle 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5523" y="1102151"/>
                  <a:ext cx="554704" cy="461665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" name="Group 54"/>
          <p:cNvGrpSpPr/>
          <p:nvPr/>
        </p:nvGrpSpPr>
        <p:grpSpPr>
          <a:xfrm>
            <a:off x="4698783" y="4523926"/>
            <a:ext cx="4225503" cy="936706"/>
            <a:chOff x="3174782" y="4523926"/>
            <a:chExt cx="4225503" cy="936706"/>
          </a:xfrm>
        </p:grpSpPr>
        <p:cxnSp>
          <p:nvCxnSpPr>
            <p:cNvPr id="92" name="Straight Arrow Connector 91"/>
            <p:cNvCxnSpPr/>
            <p:nvPr/>
          </p:nvCxnSpPr>
          <p:spPr>
            <a:xfrm flipV="1">
              <a:off x="6249536" y="4523926"/>
              <a:ext cx="1150749" cy="8576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>
              <a:off x="4643495" y="5432793"/>
              <a:ext cx="1480446" cy="278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>
              <a:off x="3174782" y="4635058"/>
              <a:ext cx="1380629" cy="7977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348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11111E-6 L -0.00608 0.354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177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4.81481E-6 L 0.00868 0.4370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" y="2185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85185E-6 L -0.00903 0.453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1" y="2268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5.55112E-17 L 0.00816 0.4562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" y="2280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59259E-6 L -0.01441 0.4416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9" y="2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</a:t>
            </a:r>
            <a:r>
              <a:rPr lang="en-US" dirty="0" smtClean="0"/>
              <a:t>two </a:t>
            </a:r>
            <a:r>
              <a:rPr lang="en-US" dirty="0"/>
              <a:t>in Automatic Verification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16653"/>
            <a:ext cx="10515600" cy="1665061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Rewriting the program can simplify verification process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7679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can we abstract </a:t>
            </a:r>
            <a:r>
              <a:rPr lang="en-US" dirty="0" smtClean="0"/>
              <a:t>network programs?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47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contribution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Abstracting </a:t>
            </a:r>
            <a:r>
              <a:rPr lang="en-US" dirty="0" err="1"/>
              <a:t>middleboxes</a:t>
            </a:r>
            <a:r>
              <a:rPr lang="en-US" dirty="0"/>
              <a:t> as finite state machines (FSM)</a:t>
            </a:r>
            <a:br>
              <a:rPr lang="en-US" dirty="0"/>
            </a:br>
            <a:endParaRPr lang="en-US" dirty="0"/>
          </a:p>
          <a:p>
            <a:r>
              <a:rPr lang="en-US" dirty="0"/>
              <a:t>Abstracting the order of packet processing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Allowing the middleboxes to </a:t>
            </a:r>
            <a:r>
              <a:rPr lang="en-US" dirty="0" err="1"/>
              <a:t>nondeterministically</a:t>
            </a:r>
            <a:r>
              <a:rPr lang="en-US" dirty="0"/>
              <a:t> revert to their initial state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No need to analyze the code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smtClean="0"/>
              <a:t>Decidability [TACAS’16]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en-US" dirty="0"/>
              <a:t>Polynomial complexity for non-temporal safety properties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9462" y="5816814"/>
            <a:ext cx="112263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[TACAS’16] Y. </a:t>
            </a:r>
            <a:r>
              <a:rPr lang="en-US" sz="2000" dirty="0" err="1"/>
              <a:t>Velner</a:t>
            </a:r>
            <a:r>
              <a:rPr lang="en-US" sz="2000" dirty="0"/>
              <a:t>, </a:t>
            </a:r>
            <a:r>
              <a:rPr lang="en-US" sz="2000" dirty="0" smtClean="0"/>
              <a:t>K. </a:t>
            </a:r>
            <a:r>
              <a:rPr lang="en-US" sz="2000" dirty="0"/>
              <a:t>Alpernas, </a:t>
            </a:r>
            <a:r>
              <a:rPr lang="en-US" sz="2000" dirty="0" smtClean="0"/>
              <a:t>A. </a:t>
            </a:r>
            <a:r>
              <a:rPr lang="en-US" sz="2000" dirty="0"/>
              <a:t>Panda, </a:t>
            </a:r>
            <a:r>
              <a:rPr lang="en-US" sz="2000" dirty="0" smtClean="0"/>
              <a:t>A. </a:t>
            </a:r>
            <a:r>
              <a:rPr lang="en-US" sz="2000" dirty="0" err="1"/>
              <a:t>Rabinovich</a:t>
            </a:r>
            <a:r>
              <a:rPr lang="en-US" sz="2000" dirty="0"/>
              <a:t>, </a:t>
            </a:r>
            <a:r>
              <a:rPr lang="en-US" sz="2000" dirty="0" smtClean="0"/>
              <a:t>M. </a:t>
            </a:r>
            <a:r>
              <a:rPr lang="en-US" sz="2000" dirty="0"/>
              <a:t>Sagiv, </a:t>
            </a:r>
            <a:r>
              <a:rPr lang="en-US" sz="2000" dirty="0" smtClean="0"/>
              <a:t>S. </a:t>
            </a:r>
            <a:r>
              <a:rPr lang="en-US" sz="2000" dirty="0" err="1"/>
              <a:t>Shenker</a:t>
            </a:r>
            <a:r>
              <a:rPr lang="en-US" sz="2000" dirty="0"/>
              <a:t>, </a:t>
            </a:r>
            <a:r>
              <a:rPr lang="en-US" sz="2000" dirty="0" smtClean="0"/>
              <a:t>S. </a:t>
            </a:r>
            <a:r>
              <a:rPr lang="en-US" sz="2000" dirty="0" err="1"/>
              <a:t>Shoham</a:t>
            </a:r>
            <a:r>
              <a:rPr lang="en-US" sz="2000" dirty="0"/>
              <a:t>:</a:t>
            </a:r>
          </a:p>
          <a:p>
            <a:r>
              <a:rPr lang="en-US" sz="2000" dirty="0"/>
              <a:t>Some Complexity Results for </a:t>
            </a:r>
            <a:r>
              <a:rPr lang="en-US" sz="2000" dirty="0" err="1"/>
              <a:t>Stateful</a:t>
            </a:r>
            <a:r>
              <a:rPr lang="en-US" sz="2000" dirty="0"/>
              <a:t> Network </a:t>
            </a:r>
            <a:r>
              <a:rPr lang="en-US" sz="2000" dirty="0" smtClean="0"/>
              <a:t>Verification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3772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Hypothesis – For Safety, </a:t>
            </a:r>
            <a:r>
              <a:rPr lang="en-US" dirty="0" err="1"/>
              <a:t>Middlebox</a:t>
            </a:r>
            <a:r>
              <a:rPr lang="en-US" dirty="0" err="1">
                <a:sym typeface="Symbol" panose="05050102010706020507" pitchFamily="18" charset="2"/>
              </a:rPr>
              <a:t>FSM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92" y="1832349"/>
            <a:ext cx="10529408" cy="352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51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pfSense</a:t>
            </a:r>
            <a:r>
              <a:rPr lang="en-US" dirty="0"/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iptable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ea typeface="Consolas" charset="0"/>
                <a:cs typeface="Consolas" charset="0"/>
              </a:rPr>
              <a:t>Commercial Firewalls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930" y="1920626"/>
            <a:ext cx="7415151" cy="4824557"/>
          </a:xfrm>
        </p:spPr>
        <p:txBody>
          <a:bodyPr/>
          <a:lstStyle/>
          <a:p>
            <a:r>
              <a:rPr lang="en-US" dirty="0"/>
              <a:t>Firewall rule components (</a:t>
            </a:r>
            <a:r>
              <a:rPr lang="en-US" dirty="0" err="1"/>
              <a:t>iptables</a:t>
            </a:r>
            <a:r>
              <a:rPr lang="en-US" dirty="0"/>
              <a:t>, </a:t>
            </a:r>
            <a:r>
              <a:rPr lang="en-US" dirty="0" err="1"/>
              <a:t>pfSense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Source IP 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Destination IP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Source port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Input interface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Output interface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Connection established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Related flow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Disposition (accept, drop, reject)</a:t>
            </a:r>
          </a:p>
          <a:p>
            <a:pPr lvl="1"/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1929" y="2339439"/>
            <a:ext cx="11702727" cy="2011680"/>
            <a:chOff x="101929" y="2339439"/>
            <a:chExt cx="11702727" cy="2011680"/>
          </a:xfrm>
        </p:grpSpPr>
        <p:sp>
          <p:nvSpPr>
            <p:cNvPr id="4" name="Rectangle 3"/>
            <p:cNvSpPr/>
            <p:nvPr/>
          </p:nvSpPr>
          <p:spPr>
            <a:xfrm>
              <a:off x="101929" y="2339439"/>
              <a:ext cx="7118267" cy="2011680"/>
            </a:xfrm>
            <a:prstGeom prst="rect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220196" y="3152300"/>
              <a:ext cx="45844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Constants: depend only on packet 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01929" y="4334494"/>
            <a:ext cx="10817549" cy="741083"/>
            <a:chOff x="101929" y="4334494"/>
            <a:chExt cx="10817549" cy="741083"/>
          </a:xfrm>
        </p:grpSpPr>
        <p:sp>
          <p:nvSpPr>
            <p:cNvPr id="6" name="Rectangle 5"/>
            <p:cNvSpPr/>
            <p:nvPr/>
          </p:nvSpPr>
          <p:spPr>
            <a:xfrm>
              <a:off x="101929" y="4334494"/>
              <a:ext cx="7118267" cy="741083"/>
            </a:xfrm>
            <a:prstGeom prst="rect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220196" y="4487076"/>
              <a:ext cx="36992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State: based on connections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1929" y="5071648"/>
            <a:ext cx="11697406" cy="511145"/>
            <a:chOff x="101929" y="5071648"/>
            <a:chExt cx="11697406" cy="511145"/>
          </a:xfrm>
        </p:grpSpPr>
        <p:sp>
          <p:nvSpPr>
            <p:cNvPr id="9" name="Rectangle 8"/>
            <p:cNvSpPr/>
            <p:nvPr/>
          </p:nvSpPr>
          <p:spPr>
            <a:xfrm>
              <a:off x="101929" y="5071648"/>
              <a:ext cx="7118267" cy="511145"/>
            </a:xfrm>
            <a:prstGeom prst="rect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220196" y="5071648"/>
              <a:ext cx="45791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Action: is packet forwarded or not?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25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pfSense</a:t>
            </a:r>
            <a:r>
              <a:rPr lang="en-US" dirty="0"/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iptable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dirty="0"/>
              <a:t>Finite State Space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933" y="1567543"/>
            <a:ext cx="6247738" cy="5023262"/>
          </a:xfrm>
        </p:spPr>
        <p:txBody>
          <a:bodyPr>
            <a:normAutofit/>
          </a:bodyPr>
          <a:lstStyle/>
          <a:p>
            <a:r>
              <a:rPr lang="en-US" sz="3200" dirty="0">
                <a:ea typeface="Consolas" charset="0"/>
                <a:cs typeface="Consolas" charset="0"/>
              </a:rPr>
              <a:t>State expressible as FSM:</a:t>
            </a:r>
          </a:p>
          <a:p>
            <a:pPr lvl="1"/>
            <a:r>
              <a:rPr lang="en-US" sz="3200" dirty="0">
                <a:ea typeface="Consolas" charset="0"/>
                <a:cs typeface="Consolas" charset="0"/>
              </a:rPr>
              <a:t>Connection established</a:t>
            </a:r>
          </a:p>
          <a:p>
            <a:endParaRPr lang="en-US" sz="3200" dirty="0">
              <a:ea typeface="Consolas" charset="0"/>
              <a:cs typeface="Consolas" charset="0"/>
            </a:endParaRPr>
          </a:p>
          <a:p>
            <a:pPr lvl="1"/>
            <a:r>
              <a:rPr lang="en-US" sz="3200" dirty="0">
                <a:ea typeface="Consolas" charset="0"/>
                <a:cs typeface="Consolas" charset="0"/>
              </a:rPr>
              <a:t>Related flow</a:t>
            </a:r>
          </a:p>
          <a:p>
            <a:r>
              <a:rPr lang="en-US" sz="3200" dirty="0">
                <a:ea typeface="Consolas" charset="0"/>
                <a:cs typeface="Consolas" charset="0"/>
              </a:rPr>
              <a:t>Networks have limited number of flows</a:t>
            </a:r>
          </a:p>
          <a:p>
            <a:pPr lvl="1"/>
            <a:r>
              <a:rPr lang="en-US" sz="3200" dirty="0">
                <a:ea typeface="Consolas" charset="0"/>
                <a:cs typeface="Consolas" charset="0"/>
              </a:rPr>
              <a:t>Finite set of hosts</a:t>
            </a:r>
          </a:p>
          <a:p>
            <a:r>
              <a:rPr lang="en-US" sz="3200" dirty="0">
                <a:ea typeface="Consolas" charset="0"/>
                <a:cs typeface="Consolas" charset="0"/>
              </a:rPr>
              <a:t>Combine all of this to express as FSM</a:t>
            </a:r>
          </a:p>
          <a:p>
            <a:pPr marL="0" indent="0">
              <a:buNone/>
            </a:pPr>
            <a:endParaRPr lang="en-US" sz="3200" dirty="0">
              <a:ea typeface="Consolas" charset="0"/>
              <a:cs typeface="Consolas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6192969" y="1850225"/>
            <a:ext cx="5095747" cy="556374"/>
            <a:chOff x="6258053" y="4145862"/>
            <a:chExt cx="5095747" cy="556374"/>
          </a:xfrm>
        </p:grpSpPr>
        <p:grpSp>
          <p:nvGrpSpPr>
            <p:cNvPr id="22" name="Group 21"/>
            <p:cNvGrpSpPr/>
            <p:nvPr/>
          </p:nvGrpSpPr>
          <p:grpSpPr>
            <a:xfrm>
              <a:off x="6258053" y="4332511"/>
              <a:ext cx="5095747" cy="369725"/>
              <a:chOff x="6258053" y="4332511"/>
              <a:chExt cx="5095747" cy="369725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10155139" y="4332904"/>
                <a:ext cx="1198661" cy="369332"/>
                <a:chOff x="5735782" y="4239491"/>
                <a:chExt cx="1198661" cy="369332"/>
              </a:xfrm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5735782" y="4239491"/>
                  <a:ext cx="11986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Connected</a:t>
                  </a:r>
                </a:p>
              </p:txBody>
            </p:sp>
            <p:sp>
              <p:nvSpPr>
                <p:cNvPr id="14" name="Rounded Rectangle 13"/>
                <p:cNvSpPr/>
                <p:nvPr/>
              </p:nvSpPr>
              <p:spPr>
                <a:xfrm>
                  <a:off x="5735782" y="4239491"/>
                  <a:ext cx="1198661" cy="369332"/>
                </a:xfrm>
                <a:prstGeom prst="round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6258053" y="4332511"/>
                <a:ext cx="1793417" cy="369332"/>
                <a:chOff x="5735782" y="4239491"/>
                <a:chExt cx="1793417" cy="369332"/>
              </a:xfrm>
            </p:grpSpPr>
            <p:sp>
              <p:nvSpPr>
                <p:cNvPr id="17" name="TextBox 16"/>
                <p:cNvSpPr txBox="1"/>
                <p:nvPr/>
              </p:nvSpPr>
              <p:spPr>
                <a:xfrm>
                  <a:off x="5735782" y="4239491"/>
                  <a:ext cx="17934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Not Connected</a:t>
                  </a:r>
                </a:p>
              </p:txBody>
            </p:sp>
            <p:sp>
              <p:nvSpPr>
                <p:cNvPr id="18" name="Rounded Rectangle 17"/>
                <p:cNvSpPr/>
                <p:nvPr/>
              </p:nvSpPr>
              <p:spPr>
                <a:xfrm>
                  <a:off x="5735782" y="4239491"/>
                  <a:ext cx="1793417" cy="369332"/>
                </a:xfrm>
                <a:prstGeom prst="round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0" name="Straight Arrow Connector 19"/>
              <p:cNvCxnSpPr>
                <a:stCxn id="17" idx="3"/>
                <a:endCxn id="14" idx="1"/>
              </p:cNvCxnSpPr>
              <p:nvPr/>
            </p:nvCxnSpPr>
            <p:spPr>
              <a:xfrm>
                <a:off x="8051470" y="4517177"/>
                <a:ext cx="2103669" cy="39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8222133" y="4145862"/>
              <a:ext cx="1762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Rx Packet in flow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192969" y="2867977"/>
            <a:ext cx="5510196" cy="553998"/>
            <a:chOff x="6258053" y="4147845"/>
            <a:chExt cx="5510196" cy="553998"/>
          </a:xfrm>
        </p:grpSpPr>
        <p:grpSp>
          <p:nvGrpSpPr>
            <p:cNvPr id="35" name="Group 34"/>
            <p:cNvGrpSpPr/>
            <p:nvPr/>
          </p:nvGrpSpPr>
          <p:grpSpPr>
            <a:xfrm>
              <a:off x="6258053" y="4332511"/>
              <a:ext cx="5510196" cy="369332"/>
              <a:chOff x="6258053" y="4332511"/>
              <a:chExt cx="5510196" cy="369332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10617838" y="4332511"/>
                <a:ext cx="1150411" cy="369332"/>
                <a:chOff x="6198481" y="4239098"/>
                <a:chExt cx="1150411" cy="369332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6235471" y="4239098"/>
                  <a:ext cx="89454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Related</a:t>
                  </a:r>
                </a:p>
              </p:txBody>
            </p:sp>
            <p:sp>
              <p:nvSpPr>
                <p:cNvPr id="43" name="Rounded Rectangle 42"/>
                <p:cNvSpPr/>
                <p:nvPr/>
              </p:nvSpPr>
              <p:spPr>
                <a:xfrm>
                  <a:off x="6198481" y="4239098"/>
                  <a:ext cx="1150411" cy="369332"/>
                </a:xfrm>
                <a:prstGeom prst="round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" name="Group 37"/>
              <p:cNvGrpSpPr/>
              <p:nvPr/>
            </p:nvGrpSpPr>
            <p:grpSpPr>
              <a:xfrm>
                <a:off x="6258053" y="4332511"/>
                <a:ext cx="1793417" cy="369332"/>
                <a:chOff x="5735782" y="4239491"/>
                <a:chExt cx="1793417" cy="369332"/>
              </a:xfrm>
            </p:grpSpPr>
            <p:sp>
              <p:nvSpPr>
                <p:cNvPr id="40" name="TextBox 39"/>
                <p:cNvSpPr txBox="1"/>
                <p:nvPr/>
              </p:nvSpPr>
              <p:spPr>
                <a:xfrm>
                  <a:off x="5735782" y="4239491"/>
                  <a:ext cx="17934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Not Related</a:t>
                  </a:r>
                </a:p>
              </p:txBody>
            </p:sp>
            <p:sp>
              <p:nvSpPr>
                <p:cNvPr id="41" name="Rounded Rectangle 40"/>
                <p:cNvSpPr/>
                <p:nvPr/>
              </p:nvSpPr>
              <p:spPr>
                <a:xfrm>
                  <a:off x="5735782" y="4239491"/>
                  <a:ext cx="1793417" cy="369332"/>
                </a:xfrm>
                <a:prstGeom prst="round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9" name="Straight Arrow Connector 38"/>
              <p:cNvCxnSpPr/>
              <p:nvPr/>
            </p:nvCxnSpPr>
            <p:spPr>
              <a:xfrm>
                <a:off x="8051470" y="4517177"/>
                <a:ext cx="251811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35"/>
            <p:cNvSpPr txBox="1"/>
            <p:nvPr/>
          </p:nvSpPr>
          <p:spPr>
            <a:xfrm>
              <a:off x="8112585" y="4147845"/>
              <a:ext cx="2481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Rx Packet in related flow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7862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</a:t>
            </a:r>
            <a:r>
              <a:rPr lang="en-US" dirty="0" err="1"/>
              <a:t>Middleboxes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70000"/>
              </a:lnSpc>
            </a:pPr>
            <a:r>
              <a:rPr lang="en-US" dirty="0"/>
              <a:t>Can model other middleboxes similarly when verifying </a:t>
            </a:r>
            <a:r>
              <a:rPr lang="en-US" b="1" dirty="0"/>
              <a:t>isolation</a:t>
            </a:r>
            <a:endParaRPr lang="en-US" dirty="0"/>
          </a:p>
          <a:p>
            <a:pPr lvl="1">
              <a:lnSpc>
                <a:spcPct val="170000"/>
              </a:lnSpc>
            </a:pPr>
            <a:r>
              <a:rPr lang="en-US" dirty="0"/>
              <a:t>Example NATs, Load Balancers, Caches, Web Accelerators, etc.</a:t>
            </a:r>
          </a:p>
          <a:p>
            <a:pPr>
              <a:lnSpc>
                <a:spcPct val="170000"/>
              </a:lnSpc>
            </a:pPr>
            <a:r>
              <a:rPr lang="en-US" dirty="0"/>
              <a:t>Why?</a:t>
            </a:r>
          </a:p>
          <a:p>
            <a:pPr lvl="1">
              <a:lnSpc>
                <a:spcPct val="170000"/>
              </a:lnSpc>
            </a:pPr>
            <a:r>
              <a:rPr lang="en-US" dirty="0"/>
              <a:t>Only care about decision to forward or drop packets</a:t>
            </a:r>
          </a:p>
          <a:p>
            <a:pPr lvl="1">
              <a:lnSpc>
                <a:spcPct val="170000"/>
              </a:lnSpc>
            </a:pPr>
            <a:r>
              <a:rPr lang="en-US" dirty="0"/>
              <a:t>Can abstract out more complex state (e.g., port assigned by NAT, etc.)</a:t>
            </a:r>
          </a:p>
          <a:p>
            <a:pPr lvl="1">
              <a:lnSpc>
                <a:spcPct val="170000"/>
              </a:lnSpc>
            </a:pPr>
            <a:r>
              <a:rPr lang="en-US" dirty="0"/>
              <a:t>Need to only consider worst-case behavior, hazarding is sufficient</a:t>
            </a:r>
          </a:p>
        </p:txBody>
      </p:sp>
    </p:spTree>
    <p:extLst>
      <p:ext uri="{BB962C8B-B14F-4D97-AF65-F5344CB8AC3E}">
        <p14:creationId xmlns:p14="http://schemas.microsoft.com/office/powerpoint/2010/main" val="128040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Simplified FSM - Firewall</a:t>
            </a:r>
            <a:endParaRPr lang="he-IL" dirty="0"/>
          </a:p>
        </p:txBody>
      </p:sp>
      <p:sp>
        <p:nvSpPr>
          <p:cNvPr id="30" name="Rounded Rectangle 29"/>
          <p:cNvSpPr/>
          <p:nvPr/>
        </p:nvSpPr>
        <p:spPr>
          <a:xfrm>
            <a:off x="3041875" y="1523999"/>
            <a:ext cx="6925085" cy="5027023"/>
          </a:xfrm>
          <a:prstGeom prst="roundRect">
            <a:avLst/>
          </a:prstGeom>
          <a:noFill/>
          <a:ln>
            <a:solidFill>
              <a:srgbClr val="0B9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400" dirty="0">
              <a:solidFill>
                <a:srgbClr val="0B9B80"/>
              </a:solidFill>
            </a:endParaRPr>
          </a:p>
        </p:txBody>
      </p:sp>
      <p:cxnSp>
        <p:nvCxnSpPr>
          <p:cNvPr id="34" name="Elbow Connector 33"/>
          <p:cNvCxnSpPr>
            <a:stCxn id="111" idx="6"/>
            <a:endCxn id="30" idx="1"/>
          </p:cNvCxnSpPr>
          <p:nvPr/>
        </p:nvCxnSpPr>
        <p:spPr>
          <a:xfrm>
            <a:off x="1846590" y="2324100"/>
            <a:ext cx="1195285" cy="1713411"/>
          </a:xfrm>
          <a:prstGeom prst="bentConnector3">
            <a:avLst>
              <a:gd name="adj1" fmla="val 50000"/>
            </a:avLst>
          </a:prstGeom>
          <a:ln w="19050">
            <a:solidFill>
              <a:srgbClr val="818E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114" idx="6"/>
            <a:endCxn id="30" idx="1"/>
          </p:cNvCxnSpPr>
          <p:nvPr/>
        </p:nvCxnSpPr>
        <p:spPr>
          <a:xfrm flipV="1">
            <a:off x="1975264" y="4037511"/>
            <a:ext cx="1066611" cy="1639389"/>
          </a:xfrm>
          <a:prstGeom prst="bentConnector3">
            <a:avLst>
              <a:gd name="adj1" fmla="val 50000"/>
            </a:avLst>
          </a:prstGeom>
          <a:ln w="19050">
            <a:solidFill>
              <a:srgbClr val="818E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132"/>
          <p:cNvGrpSpPr/>
          <p:nvPr/>
        </p:nvGrpSpPr>
        <p:grpSpPr>
          <a:xfrm>
            <a:off x="265440" y="1676400"/>
            <a:ext cx="1581150" cy="1295400"/>
            <a:chOff x="171450" y="1676400"/>
            <a:chExt cx="1581150" cy="1295400"/>
          </a:xfrm>
        </p:grpSpPr>
        <p:grpSp>
          <p:nvGrpSpPr>
            <p:cNvPr id="4" name="Group 109"/>
            <p:cNvGrpSpPr/>
            <p:nvPr/>
          </p:nvGrpSpPr>
          <p:grpSpPr>
            <a:xfrm>
              <a:off x="457200" y="1676400"/>
              <a:ext cx="1295400" cy="1295400"/>
              <a:chOff x="76200" y="1905000"/>
              <a:chExt cx="1295400" cy="1295400"/>
            </a:xfrm>
          </p:grpSpPr>
          <p:sp>
            <p:nvSpPr>
              <p:cNvPr id="111" name="Oval 110"/>
              <p:cNvSpPr/>
              <p:nvPr/>
            </p:nvSpPr>
            <p:spPr>
              <a:xfrm>
                <a:off x="76200" y="1905000"/>
                <a:ext cx="1295400" cy="12954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12" name="Freeform 6"/>
              <p:cNvSpPr>
                <a:spLocks noEditPoints="1"/>
              </p:cNvSpPr>
              <p:nvPr/>
            </p:nvSpPr>
            <p:spPr bwMode="auto">
              <a:xfrm>
                <a:off x="485775" y="2165350"/>
                <a:ext cx="459326" cy="796925"/>
              </a:xfrm>
              <a:custGeom>
                <a:avLst/>
                <a:gdLst/>
                <a:ahLst/>
                <a:cxnLst>
                  <a:cxn ang="0">
                    <a:pos x="332" y="11"/>
                  </a:cxn>
                  <a:cxn ang="0">
                    <a:pos x="321" y="0"/>
                  </a:cxn>
                  <a:cxn ang="0">
                    <a:pos x="11" y="0"/>
                  </a:cxn>
                  <a:cxn ang="0">
                    <a:pos x="0" y="11"/>
                  </a:cxn>
                  <a:cxn ang="0">
                    <a:pos x="0" y="565"/>
                  </a:cxn>
                  <a:cxn ang="0">
                    <a:pos x="11" y="576"/>
                  </a:cxn>
                  <a:cxn ang="0">
                    <a:pos x="321" y="576"/>
                  </a:cxn>
                  <a:cxn ang="0">
                    <a:pos x="332" y="565"/>
                  </a:cxn>
                  <a:cxn ang="0">
                    <a:pos x="332" y="11"/>
                  </a:cxn>
                  <a:cxn ang="0">
                    <a:pos x="220" y="41"/>
                  </a:cxn>
                  <a:cxn ang="0">
                    <a:pos x="217" y="44"/>
                  </a:cxn>
                  <a:cxn ang="0">
                    <a:pos x="119" y="44"/>
                  </a:cxn>
                  <a:cxn ang="0">
                    <a:pos x="116" y="41"/>
                  </a:cxn>
                  <a:cxn ang="0">
                    <a:pos x="116" y="39"/>
                  </a:cxn>
                  <a:cxn ang="0">
                    <a:pos x="119" y="36"/>
                  </a:cxn>
                  <a:cxn ang="0">
                    <a:pos x="217" y="36"/>
                  </a:cxn>
                  <a:cxn ang="0">
                    <a:pos x="220" y="39"/>
                  </a:cxn>
                  <a:cxn ang="0">
                    <a:pos x="220" y="41"/>
                  </a:cxn>
                  <a:cxn ang="0">
                    <a:pos x="168" y="543"/>
                  </a:cxn>
                  <a:cxn ang="0">
                    <a:pos x="152" y="527"/>
                  </a:cxn>
                  <a:cxn ang="0">
                    <a:pos x="168" y="511"/>
                  </a:cxn>
                  <a:cxn ang="0">
                    <a:pos x="184" y="527"/>
                  </a:cxn>
                  <a:cxn ang="0">
                    <a:pos x="168" y="543"/>
                  </a:cxn>
                  <a:cxn ang="0">
                    <a:pos x="300" y="472"/>
                  </a:cxn>
                  <a:cxn ang="0">
                    <a:pos x="32" y="472"/>
                  </a:cxn>
                  <a:cxn ang="0">
                    <a:pos x="32" y="88"/>
                  </a:cxn>
                  <a:cxn ang="0">
                    <a:pos x="300" y="88"/>
                  </a:cxn>
                  <a:cxn ang="0">
                    <a:pos x="300" y="472"/>
                  </a:cxn>
                  <a:cxn ang="0">
                    <a:pos x="177" y="156"/>
                  </a:cxn>
                  <a:cxn ang="0">
                    <a:pos x="246" y="193"/>
                  </a:cxn>
                  <a:cxn ang="0">
                    <a:pos x="118" y="156"/>
                  </a:cxn>
                  <a:cxn ang="0">
                    <a:pos x="256" y="232"/>
                  </a:cxn>
                </a:cxnLst>
                <a:rect l="0" t="0" r="r" b="b"/>
                <a:pathLst>
                  <a:path w="332" h="576">
                    <a:moveTo>
                      <a:pt x="332" y="11"/>
                    </a:moveTo>
                    <a:cubicBezTo>
                      <a:pt x="332" y="5"/>
                      <a:pt x="327" y="0"/>
                      <a:pt x="32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565"/>
                      <a:pt x="0" y="565"/>
                      <a:pt x="0" y="565"/>
                    </a:cubicBezTo>
                    <a:cubicBezTo>
                      <a:pt x="0" y="571"/>
                      <a:pt x="5" y="576"/>
                      <a:pt x="11" y="576"/>
                    </a:cubicBezTo>
                    <a:cubicBezTo>
                      <a:pt x="321" y="576"/>
                      <a:pt x="321" y="576"/>
                      <a:pt x="321" y="576"/>
                    </a:cubicBezTo>
                    <a:cubicBezTo>
                      <a:pt x="327" y="576"/>
                      <a:pt x="332" y="571"/>
                      <a:pt x="332" y="565"/>
                    </a:cubicBezTo>
                    <a:lnTo>
                      <a:pt x="332" y="11"/>
                    </a:lnTo>
                    <a:close/>
                    <a:moveTo>
                      <a:pt x="220" y="41"/>
                    </a:moveTo>
                    <a:cubicBezTo>
                      <a:pt x="220" y="43"/>
                      <a:pt x="219" y="44"/>
                      <a:pt x="217" y="44"/>
                    </a:cubicBezTo>
                    <a:cubicBezTo>
                      <a:pt x="119" y="44"/>
                      <a:pt x="119" y="44"/>
                      <a:pt x="119" y="44"/>
                    </a:cubicBezTo>
                    <a:cubicBezTo>
                      <a:pt x="117" y="44"/>
                      <a:pt x="116" y="43"/>
                      <a:pt x="116" y="41"/>
                    </a:cubicBezTo>
                    <a:cubicBezTo>
                      <a:pt x="116" y="39"/>
                      <a:pt x="116" y="39"/>
                      <a:pt x="116" y="39"/>
                    </a:cubicBezTo>
                    <a:cubicBezTo>
                      <a:pt x="116" y="37"/>
                      <a:pt x="117" y="36"/>
                      <a:pt x="119" y="36"/>
                    </a:cubicBezTo>
                    <a:cubicBezTo>
                      <a:pt x="217" y="36"/>
                      <a:pt x="217" y="36"/>
                      <a:pt x="217" y="36"/>
                    </a:cubicBezTo>
                    <a:cubicBezTo>
                      <a:pt x="219" y="36"/>
                      <a:pt x="220" y="37"/>
                      <a:pt x="220" y="39"/>
                    </a:cubicBezTo>
                    <a:lnTo>
                      <a:pt x="220" y="41"/>
                    </a:lnTo>
                    <a:close/>
                    <a:moveTo>
                      <a:pt x="168" y="543"/>
                    </a:moveTo>
                    <a:cubicBezTo>
                      <a:pt x="159" y="543"/>
                      <a:pt x="152" y="536"/>
                      <a:pt x="152" y="527"/>
                    </a:cubicBezTo>
                    <a:cubicBezTo>
                      <a:pt x="152" y="518"/>
                      <a:pt x="159" y="511"/>
                      <a:pt x="168" y="511"/>
                    </a:cubicBezTo>
                    <a:cubicBezTo>
                      <a:pt x="177" y="511"/>
                      <a:pt x="184" y="518"/>
                      <a:pt x="184" y="527"/>
                    </a:cubicBezTo>
                    <a:cubicBezTo>
                      <a:pt x="184" y="536"/>
                      <a:pt x="177" y="543"/>
                      <a:pt x="168" y="543"/>
                    </a:cubicBezTo>
                    <a:close/>
                    <a:moveTo>
                      <a:pt x="300" y="472"/>
                    </a:moveTo>
                    <a:cubicBezTo>
                      <a:pt x="32" y="472"/>
                      <a:pt x="32" y="472"/>
                      <a:pt x="32" y="472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00" y="88"/>
                      <a:pt x="300" y="88"/>
                      <a:pt x="300" y="88"/>
                    </a:cubicBezTo>
                    <a:lnTo>
                      <a:pt x="300" y="472"/>
                    </a:lnTo>
                    <a:close/>
                    <a:moveTo>
                      <a:pt x="177" y="156"/>
                    </a:moveTo>
                    <a:cubicBezTo>
                      <a:pt x="246" y="193"/>
                      <a:pt x="246" y="193"/>
                      <a:pt x="246" y="193"/>
                    </a:cubicBezTo>
                    <a:moveTo>
                      <a:pt x="118" y="156"/>
                    </a:moveTo>
                    <a:cubicBezTo>
                      <a:pt x="256" y="232"/>
                      <a:pt x="256" y="232"/>
                      <a:pt x="256" y="232"/>
                    </a:cubicBezTo>
                  </a:path>
                </a:pathLst>
              </a:cu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171450" y="2133667"/>
              <a:ext cx="177531" cy="361876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6788" tIns="26788" rIns="26788" bIns="26788" anchor="ctr">
              <a:spAutoFit/>
            </a:bodyPr>
            <a:lstStyle/>
            <a:p>
              <a:pPr>
                <a:defRPr sz="1800"/>
              </a:pPr>
              <a:r>
                <a:rPr lang="en-US" sz="2000" dirty="0">
                  <a:solidFill>
                    <a:schemeClr val="tx2"/>
                  </a:solidFill>
                </a:rPr>
                <a:t>a</a:t>
              </a:r>
              <a:endParaRPr lang="he-IL" sz="20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" name="Group 133"/>
          <p:cNvGrpSpPr/>
          <p:nvPr/>
        </p:nvGrpSpPr>
        <p:grpSpPr>
          <a:xfrm>
            <a:off x="417840" y="5029200"/>
            <a:ext cx="1557424" cy="1295400"/>
            <a:chOff x="118976" y="3200400"/>
            <a:chExt cx="1557424" cy="1295400"/>
          </a:xfrm>
        </p:grpSpPr>
        <p:grpSp>
          <p:nvGrpSpPr>
            <p:cNvPr id="6" name="Group 112"/>
            <p:cNvGrpSpPr/>
            <p:nvPr/>
          </p:nvGrpSpPr>
          <p:grpSpPr>
            <a:xfrm>
              <a:off x="381000" y="3200400"/>
              <a:ext cx="1295400" cy="1295400"/>
              <a:chOff x="7391400" y="1905000"/>
              <a:chExt cx="1295400" cy="1295400"/>
            </a:xfrm>
          </p:grpSpPr>
          <p:sp>
            <p:nvSpPr>
              <p:cNvPr id="114" name="Oval 113"/>
              <p:cNvSpPr/>
              <p:nvPr/>
            </p:nvSpPr>
            <p:spPr>
              <a:xfrm>
                <a:off x="7391400" y="1905000"/>
                <a:ext cx="1295400" cy="12954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grpSp>
            <p:nvGrpSpPr>
              <p:cNvPr id="7" name="Group 30"/>
              <p:cNvGrpSpPr/>
              <p:nvPr/>
            </p:nvGrpSpPr>
            <p:grpSpPr>
              <a:xfrm>
                <a:off x="7598251" y="2190750"/>
                <a:ext cx="926624" cy="817106"/>
                <a:chOff x="2166938" y="3592513"/>
                <a:chExt cx="1719263" cy="1516063"/>
              </a:xfrm>
            </p:grpSpPr>
            <p:sp>
              <p:nvSpPr>
                <p:cNvPr id="116" name="Freeform 11"/>
                <p:cNvSpPr>
                  <a:spLocks noEditPoints="1"/>
                </p:cNvSpPr>
                <p:nvPr/>
              </p:nvSpPr>
              <p:spPr bwMode="auto">
                <a:xfrm>
                  <a:off x="2166938" y="3592513"/>
                  <a:ext cx="1719263" cy="1182688"/>
                </a:xfrm>
                <a:custGeom>
                  <a:avLst/>
                  <a:gdLst/>
                  <a:ahLst/>
                  <a:cxnLst>
                    <a:cxn ang="0">
                      <a:pos x="744" y="18"/>
                    </a:cxn>
                    <a:cxn ang="0">
                      <a:pos x="726" y="0"/>
                    </a:cxn>
                    <a:cxn ang="0">
                      <a:pos x="22" y="0"/>
                    </a:cxn>
                    <a:cxn ang="0">
                      <a:pos x="0" y="18"/>
                    </a:cxn>
                    <a:cxn ang="0">
                      <a:pos x="0" y="490"/>
                    </a:cxn>
                    <a:cxn ang="0">
                      <a:pos x="22" y="512"/>
                    </a:cxn>
                    <a:cxn ang="0">
                      <a:pos x="726" y="512"/>
                    </a:cxn>
                    <a:cxn ang="0">
                      <a:pos x="744" y="490"/>
                    </a:cxn>
                    <a:cxn ang="0">
                      <a:pos x="744" y="18"/>
                    </a:cxn>
                    <a:cxn ang="0">
                      <a:pos x="712" y="476"/>
                    </a:cxn>
                    <a:cxn ang="0">
                      <a:pos x="36" y="476"/>
                    </a:cxn>
                    <a:cxn ang="0">
                      <a:pos x="36" y="36"/>
                    </a:cxn>
                    <a:cxn ang="0">
                      <a:pos x="712" y="36"/>
                    </a:cxn>
                    <a:cxn ang="0">
                      <a:pos x="712" y="476"/>
                    </a:cxn>
                  </a:cxnLst>
                  <a:rect l="0" t="0" r="r" b="b"/>
                  <a:pathLst>
                    <a:path w="744" h="512">
                      <a:moveTo>
                        <a:pt x="744" y="18"/>
                      </a:moveTo>
                      <a:cubicBezTo>
                        <a:pt x="744" y="7"/>
                        <a:pt x="737" y="0"/>
                        <a:pt x="726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1" y="0"/>
                        <a:pt x="0" y="7"/>
                        <a:pt x="0" y="18"/>
                      </a:cubicBezTo>
                      <a:cubicBezTo>
                        <a:pt x="0" y="490"/>
                        <a:pt x="0" y="490"/>
                        <a:pt x="0" y="490"/>
                      </a:cubicBezTo>
                      <a:cubicBezTo>
                        <a:pt x="0" y="501"/>
                        <a:pt x="11" y="512"/>
                        <a:pt x="22" y="512"/>
                      </a:cubicBezTo>
                      <a:cubicBezTo>
                        <a:pt x="726" y="512"/>
                        <a:pt x="726" y="512"/>
                        <a:pt x="726" y="512"/>
                      </a:cubicBezTo>
                      <a:cubicBezTo>
                        <a:pt x="737" y="512"/>
                        <a:pt x="744" y="501"/>
                        <a:pt x="744" y="490"/>
                      </a:cubicBezTo>
                      <a:lnTo>
                        <a:pt x="744" y="18"/>
                      </a:lnTo>
                      <a:close/>
                      <a:moveTo>
                        <a:pt x="712" y="476"/>
                      </a:moveTo>
                      <a:cubicBezTo>
                        <a:pt x="36" y="476"/>
                        <a:pt x="36" y="476"/>
                        <a:pt x="36" y="476"/>
                      </a:cubicBezTo>
                      <a:cubicBezTo>
                        <a:pt x="36" y="36"/>
                        <a:pt x="36" y="36"/>
                        <a:pt x="36" y="36"/>
                      </a:cubicBezTo>
                      <a:cubicBezTo>
                        <a:pt x="712" y="36"/>
                        <a:pt x="712" y="36"/>
                        <a:pt x="712" y="36"/>
                      </a:cubicBezTo>
                      <a:lnTo>
                        <a:pt x="712" y="476"/>
                      </a:lnTo>
                      <a:close/>
                    </a:path>
                  </a:pathLst>
                </a:cu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117" name="Freeform 12"/>
                <p:cNvSpPr>
                  <a:spLocks/>
                </p:cNvSpPr>
                <p:nvPr/>
              </p:nvSpPr>
              <p:spPr bwMode="auto">
                <a:xfrm>
                  <a:off x="2646363" y="4849813"/>
                  <a:ext cx="749300" cy="258763"/>
                </a:xfrm>
                <a:custGeom>
                  <a:avLst/>
                  <a:gdLst/>
                  <a:ahLst/>
                  <a:cxnLst>
                    <a:cxn ang="0">
                      <a:pos x="314" y="84"/>
                    </a:cxn>
                    <a:cxn ang="0">
                      <a:pos x="243" y="84"/>
                    </a:cxn>
                    <a:cxn ang="0">
                      <a:pos x="242" y="84"/>
                    </a:cxn>
                    <a:cxn ang="0">
                      <a:pos x="220" y="63"/>
                    </a:cxn>
                    <a:cxn ang="0">
                      <a:pos x="220" y="0"/>
                    </a:cxn>
                    <a:cxn ang="0">
                      <a:pos x="104" y="0"/>
                    </a:cxn>
                    <a:cxn ang="0">
                      <a:pos x="104" y="63"/>
                    </a:cxn>
                    <a:cxn ang="0">
                      <a:pos x="85" y="84"/>
                    </a:cxn>
                    <a:cxn ang="0">
                      <a:pos x="84" y="84"/>
                    </a:cxn>
                    <a:cxn ang="0">
                      <a:pos x="13" y="84"/>
                    </a:cxn>
                    <a:cxn ang="0">
                      <a:pos x="0" y="94"/>
                    </a:cxn>
                    <a:cxn ang="0">
                      <a:pos x="0" y="98"/>
                    </a:cxn>
                    <a:cxn ang="0">
                      <a:pos x="13" y="112"/>
                    </a:cxn>
                    <a:cxn ang="0">
                      <a:pos x="314" y="112"/>
                    </a:cxn>
                    <a:cxn ang="0">
                      <a:pos x="324" y="98"/>
                    </a:cxn>
                    <a:cxn ang="0">
                      <a:pos x="324" y="94"/>
                    </a:cxn>
                    <a:cxn ang="0">
                      <a:pos x="314" y="84"/>
                    </a:cxn>
                  </a:cxnLst>
                  <a:rect l="0" t="0" r="r" b="b"/>
                  <a:pathLst>
                    <a:path w="324" h="112">
                      <a:moveTo>
                        <a:pt x="314" y="84"/>
                      </a:moveTo>
                      <a:cubicBezTo>
                        <a:pt x="243" y="84"/>
                        <a:pt x="243" y="84"/>
                        <a:pt x="243" y="84"/>
                      </a:cubicBezTo>
                      <a:cubicBezTo>
                        <a:pt x="242" y="84"/>
                        <a:pt x="242" y="84"/>
                        <a:pt x="242" y="84"/>
                      </a:cubicBezTo>
                      <a:cubicBezTo>
                        <a:pt x="231" y="84"/>
                        <a:pt x="220" y="74"/>
                        <a:pt x="220" y="63"/>
                      </a:cubicBezTo>
                      <a:cubicBezTo>
                        <a:pt x="220" y="0"/>
                        <a:pt x="220" y="0"/>
                        <a:pt x="220" y="0"/>
                      </a:cubicBez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104" y="63"/>
                        <a:pt x="104" y="63"/>
                        <a:pt x="104" y="63"/>
                      </a:cubicBezTo>
                      <a:cubicBezTo>
                        <a:pt x="104" y="74"/>
                        <a:pt x="96" y="84"/>
                        <a:pt x="85" y="84"/>
                      </a:cubicBezTo>
                      <a:cubicBezTo>
                        <a:pt x="84" y="84"/>
                        <a:pt x="84" y="84"/>
                        <a:pt x="84" y="84"/>
                      </a:cubicBezTo>
                      <a:cubicBezTo>
                        <a:pt x="13" y="84"/>
                        <a:pt x="13" y="84"/>
                        <a:pt x="13" y="84"/>
                      </a:cubicBezTo>
                      <a:cubicBezTo>
                        <a:pt x="7" y="84"/>
                        <a:pt x="0" y="88"/>
                        <a:pt x="0" y="94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5"/>
                        <a:pt x="7" y="112"/>
                        <a:pt x="13" y="112"/>
                      </a:cubicBezTo>
                      <a:cubicBezTo>
                        <a:pt x="314" y="112"/>
                        <a:pt x="314" y="112"/>
                        <a:pt x="314" y="112"/>
                      </a:cubicBezTo>
                      <a:cubicBezTo>
                        <a:pt x="320" y="112"/>
                        <a:pt x="324" y="105"/>
                        <a:pt x="324" y="98"/>
                      </a:cubicBezTo>
                      <a:cubicBezTo>
                        <a:pt x="324" y="94"/>
                        <a:pt x="324" y="94"/>
                        <a:pt x="324" y="94"/>
                      </a:cubicBezTo>
                      <a:cubicBezTo>
                        <a:pt x="324" y="88"/>
                        <a:pt x="320" y="84"/>
                        <a:pt x="314" y="84"/>
                      </a:cubicBezTo>
                      <a:close/>
                    </a:path>
                  </a:pathLst>
                </a:cu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118" name="Line 13"/>
                <p:cNvSpPr>
                  <a:spLocks noChangeShapeType="1"/>
                </p:cNvSpPr>
                <p:nvPr/>
              </p:nvSpPr>
              <p:spPr bwMode="auto">
                <a:xfrm>
                  <a:off x="3262313" y="3852863"/>
                  <a:ext cx="346075" cy="18573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119" name="Line 14"/>
                <p:cNvSpPr>
                  <a:spLocks noChangeShapeType="1"/>
                </p:cNvSpPr>
                <p:nvPr/>
              </p:nvSpPr>
              <p:spPr bwMode="auto">
                <a:xfrm>
                  <a:off x="2965450" y="3852863"/>
                  <a:ext cx="693738" cy="381000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</p:grpSp>
        </p:grpSp>
        <p:sp>
          <p:nvSpPr>
            <p:cNvPr id="31" name="TextBox 30"/>
            <p:cNvSpPr txBox="1"/>
            <p:nvPr/>
          </p:nvSpPr>
          <p:spPr>
            <a:xfrm>
              <a:off x="118976" y="3657674"/>
              <a:ext cx="188751" cy="361876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6788" tIns="26788" rIns="26788" bIns="26788" anchor="ctr">
              <a:spAutoFit/>
            </a:bodyPr>
            <a:lstStyle/>
            <a:p>
              <a:pPr>
                <a:defRPr sz="1800"/>
              </a:pPr>
              <a:r>
                <a:rPr lang="en-US" sz="2000" dirty="0">
                  <a:solidFill>
                    <a:schemeClr val="tx2"/>
                  </a:solidFill>
                </a:rPr>
                <a:t>b</a:t>
              </a:r>
              <a:endParaRPr lang="he-IL" sz="20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0" name="Group 135"/>
          <p:cNvGrpSpPr/>
          <p:nvPr/>
        </p:nvGrpSpPr>
        <p:grpSpPr>
          <a:xfrm>
            <a:off x="10529759" y="3375819"/>
            <a:ext cx="1490245" cy="1295400"/>
            <a:chOff x="7239000" y="1933575"/>
            <a:chExt cx="1490245" cy="1295400"/>
          </a:xfrm>
        </p:grpSpPr>
        <p:grpSp>
          <p:nvGrpSpPr>
            <p:cNvPr id="11" name="Group 38"/>
            <p:cNvGrpSpPr/>
            <p:nvPr/>
          </p:nvGrpSpPr>
          <p:grpSpPr>
            <a:xfrm>
              <a:off x="7239000" y="1933575"/>
              <a:ext cx="1295400" cy="1295400"/>
              <a:chOff x="7543800" y="3429000"/>
              <a:chExt cx="1295400" cy="1295400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7543800" y="3429000"/>
                <a:ext cx="1295400" cy="12954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grpSp>
            <p:nvGrpSpPr>
              <p:cNvPr id="12" name="Group 40"/>
              <p:cNvGrpSpPr/>
              <p:nvPr/>
            </p:nvGrpSpPr>
            <p:grpSpPr>
              <a:xfrm>
                <a:off x="7683910" y="3733800"/>
                <a:ext cx="1002890" cy="609600"/>
                <a:chOff x="3044825" y="1419225"/>
                <a:chExt cx="2024063" cy="1230313"/>
              </a:xfrm>
            </p:grpSpPr>
            <p:sp>
              <p:nvSpPr>
                <p:cNvPr id="42" name="Freeform 18"/>
                <p:cNvSpPr>
                  <a:spLocks/>
                </p:cNvSpPr>
                <p:nvPr/>
              </p:nvSpPr>
              <p:spPr bwMode="auto">
                <a:xfrm>
                  <a:off x="3044825" y="1603375"/>
                  <a:ext cx="590550" cy="1046163"/>
                </a:xfrm>
                <a:custGeom>
                  <a:avLst/>
                  <a:gdLst/>
                  <a:ahLst/>
                  <a:cxnLst>
                    <a:cxn ang="0">
                      <a:pos x="256" y="7"/>
                    </a:cxn>
                    <a:cxn ang="0">
                      <a:pos x="249" y="0"/>
                    </a:cxn>
                    <a:cxn ang="0">
                      <a:pos x="7" y="0"/>
                    </a:cxn>
                    <a:cxn ang="0">
                      <a:pos x="0" y="7"/>
                    </a:cxn>
                    <a:cxn ang="0">
                      <a:pos x="0" y="445"/>
                    </a:cxn>
                    <a:cxn ang="0">
                      <a:pos x="7" y="452"/>
                    </a:cxn>
                    <a:cxn ang="0">
                      <a:pos x="249" y="452"/>
                    </a:cxn>
                    <a:cxn ang="0">
                      <a:pos x="256" y="445"/>
                    </a:cxn>
                    <a:cxn ang="0">
                      <a:pos x="256" y="7"/>
                    </a:cxn>
                  </a:cxnLst>
                  <a:rect l="0" t="0" r="r" b="b"/>
                  <a:pathLst>
                    <a:path w="256" h="452">
                      <a:moveTo>
                        <a:pt x="256" y="7"/>
                      </a:moveTo>
                      <a:cubicBezTo>
                        <a:pt x="256" y="3"/>
                        <a:pt x="253" y="0"/>
                        <a:pt x="249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445"/>
                        <a:pt x="0" y="445"/>
                        <a:pt x="0" y="445"/>
                      </a:cubicBezTo>
                      <a:cubicBezTo>
                        <a:pt x="0" y="449"/>
                        <a:pt x="3" y="452"/>
                        <a:pt x="7" y="452"/>
                      </a:cubicBezTo>
                      <a:cubicBezTo>
                        <a:pt x="249" y="452"/>
                        <a:pt x="249" y="452"/>
                        <a:pt x="249" y="452"/>
                      </a:cubicBezTo>
                      <a:cubicBezTo>
                        <a:pt x="253" y="452"/>
                        <a:pt x="256" y="449"/>
                        <a:pt x="256" y="445"/>
                      </a:cubicBezTo>
                      <a:lnTo>
                        <a:pt x="256" y="7"/>
                      </a:lnTo>
                      <a:close/>
                    </a:path>
                  </a:pathLst>
                </a:cu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44" name="Line 19"/>
                <p:cNvSpPr>
                  <a:spLocks noChangeShapeType="1"/>
                </p:cNvSpPr>
                <p:nvPr/>
              </p:nvSpPr>
              <p:spPr bwMode="auto">
                <a:xfrm>
                  <a:off x="3187700" y="1808163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45" name="Line 20"/>
                <p:cNvSpPr>
                  <a:spLocks noChangeShapeType="1"/>
                </p:cNvSpPr>
                <p:nvPr/>
              </p:nvSpPr>
              <p:spPr bwMode="auto">
                <a:xfrm>
                  <a:off x="3187700" y="1890713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46" name="Line 21"/>
                <p:cNvSpPr>
                  <a:spLocks noChangeShapeType="1"/>
                </p:cNvSpPr>
                <p:nvPr/>
              </p:nvSpPr>
              <p:spPr bwMode="auto">
                <a:xfrm>
                  <a:off x="3187700" y="1973263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51" name="Line 22"/>
                <p:cNvSpPr>
                  <a:spLocks noChangeShapeType="1"/>
                </p:cNvSpPr>
                <p:nvPr/>
              </p:nvSpPr>
              <p:spPr bwMode="auto">
                <a:xfrm>
                  <a:off x="3187700" y="2057400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52" name="Line 23"/>
                <p:cNvSpPr>
                  <a:spLocks noChangeShapeType="1"/>
                </p:cNvSpPr>
                <p:nvPr/>
              </p:nvSpPr>
              <p:spPr bwMode="auto">
                <a:xfrm>
                  <a:off x="3187700" y="2139950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53" name="Line 24"/>
                <p:cNvSpPr>
                  <a:spLocks noChangeShapeType="1"/>
                </p:cNvSpPr>
                <p:nvPr/>
              </p:nvSpPr>
              <p:spPr bwMode="auto">
                <a:xfrm>
                  <a:off x="3187700" y="2224088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54" name="Line 25"/>
                <p:cNvSpPr>
                  <a:spLocks noChangeShapeType="1"/>
                </p:cNvSpPr>
                <p:nvPr/>
              </p:nvSpPr>
              <p:spPr bwMode="auto">
                <a:xfrm>
                  <a:off x="3187700" y="2306638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55" name="Line 26"/>
                <p:cNvSpPr>
                  <a:spLocks noChangeShapeType="1"/>
                </p:cNvSpPr>
                <p:nvPr/>
              </p:nvSpPr>
              <p:spPr bwMode="auto">
                <a:xfrm>
                  <a:off x="3187700" y="2390775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56" name="Line 27"/>
                <p:cNvSpPr>
                  <a:spLocks noChangeShapeType="1"/>
                </p:cNvSpPr>
                <p:nvPr/>
              </p:nvSpPr>
              <p:spPr bwMode="auto">
                <a:xfrm>
                  <a:off x="3187700" y="2473325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57" name="Freeform 28"/>
                <p:cNvSpPr>
                  <a:spLocks/>
                </p:cNvSpPr>
                <p:nvPr/>
              </p:nvSpPr>
              <p:spPr bwMode="auto">
                <a:xfrm>
                  <a:off x="4476750" y="1603375"/>
                  <a:ext cx="592138" cy="1046163"/>
                </a:xfrm>
                <a:custGeom>
                  <a:avLst/>
                  <a:gdLst/>
                  <a:ahLst/>
                  <a:cxnLst>
                    <a:cxn ang="0">
                      <a:pos x="256" y="7"/>
                    </a:cxn>
                    <a:cxn ang="0">
                      <a:pos x="249" y="0"/>
                    </a:cxn>
                    <a:cxn ang="0">
                      <a:pos x="7" y="0"/>
                    </a:cxn>
                    <a:cxn ang="0">
                      <a:pos x="0" y="7"/>
                    </a:cxn>
                    <a:cxn ang="0">
                      <a:pos x="0" y="445"/>
                    </a:cxn>
                    <a:cxn ang="0">
                      <a:pos x="7" y="452"/>
                    </a:cxn>
                    <a:cxn ang="0">
                      <a:pos x="249" y="452"/>
                    </a:cxn>
                    <a:cxn ang="0">
                      <a:pos x="256" y="445"/>
                    </a:cxn>
                    <a:cxn ang="0">
                      <a:pos x="256" y="7"/>
                    </a:cxn>
                  </a:cxnLst>
                  <a:rect l="0" t="0" r="r" b="b"/>
                  <a:pathLst>
                    <a:path w="256" h="452">
                      <a:moveTo>
                        <a:pt x="256" y="7"/>
                      </a:moveTo>
                      <a:cubicBezTo>
                        <a:pt x="256" y="3"/>
                        <a:pt x="253" y="0"/>
                        <a:pt x="249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445"/>
                        <a:pt x="0" y="445"/>
                        <a:pt x="0" y="445"/>
                      </a:cubicBezTo>
                      <a:cubicBezTo>
                        <a:pt x="0" y="449"/>
                        <a:pt x="3" y="452"/>
                        <a:pt x="7" y="452"/>
                      </a:cubicBezTo>
                      <a:cubicBezTo>
                        <a:pt x="249" y="452"/>
                        <a:pt x="249" y="452"/>
                        <a:pt x="249" y="452"/>
                      </a:cubicBezTo>
                      <a:cubicBezTo>
                        <a:pt x="253" y="452"/>
                        <a:pt x="256" y="449"/>
                        <a:pt x="256" y="445"/>
                      </a:cubicBezTo>
                      <a:lnTo>
                        <a:pt x="256" y="7"/>
                      </a:lnTo>
                      <a:close/>
                    </a:path>
                  </a:pathLst>
                </a:cu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58" name="Line 29"/>
                <p:cNvSpPr>
                  <a:spLocks noChangeShapeType="1"/>
                </p:cNvSpPr>
                <p:nvPr/>
              </p:nvSpPr>
              <p:spPr bwMode="auto">
                <a:xfrm>
                  <a:off x="4621213" y="1808163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59" name="Line 30"/>
                <p:cNvSpPr>
                  <a:spLocks noChangeShapeType="1"/>
                </p:cNvSpPr>
                <p:nvPr/>
              </p:nvSpPr>
              <p:spPr bwMode="auto">
                <a:xfrm>
                  <a:off x="4621213" y="1890713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60" name="Line 31"/>
                <p:cNvSpPr>
                  <a:spLocks noChangeShapeType="1"/>
                </p:cNvSpPr>
                <p:nvPr/>
              </p:nvSpPr>
              <p:spPr bwMode="auto">
                <a:xfrm>
                  <a:off x="4621213" y="1973263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61" name="Line 32"/>
                <p:cNvSpPr>
                  <a:spLocks noChangeShapeType="1"/>
                </p:cNvSpPr>
                <p:nvPr/>
              </p:nvSpPr>
              <p:spPr bwMode="auto">
                <a:xfrm>
                  <a:off x="4621213" y="2057400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62" name="Line 33"/>
                <p:cNvSpPr>
                  <a:spLocks noChangeShapeType="1"/>
                </p:cNvSpPr>
                <p:nvPr/>
              </p:nvSpPr>
              <p:spPr bwMode="auto">
                <a:xfrm>
                  <a:off x="4621213" y="2139950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63" name="Line 34"/>
                <p:cNvSpPr>
                  <a:spLocks noChangeShapeType="1"/>
                </p:cNvSpPr>
                <p:nvPr/>
              </p:nvSpPr>
              <p:spPr bwMode="auto">
                <a:xfrm>
                  <a:off x="4621213" y="2224088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64" name="Line 35"/>
                <p:cNvSpPr>
                  <a:spLocks noChangeShapeType="1"/>
                </p:cNvSpPr>
                <p:nvPr/>
              </p:nvSpPr>
              <p:spPr bwMode="auto">
                <a:xfrm>
                  <a:off x="4621213" y="2306638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65" name="Line 36"/>
                <p:cNvSpPr>
                  <a:spLocks noChangeShapeType="1"/>
                </p:cNvSpPr>
                <p:nvPr/>
              </p:nvSpPr>
              <p:spPr bwMode="auto">
                <a:xfrm>
                  <a:off x="4621213" y="2390775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66" name="Line 37"/>
                <p:cNvSpPr>
                  <a:spLocks noChangeShapeType="1"/>
                </p:cNvSpPr>
                <p:nvPr/>
              </p:nvSpPr>
              <p:spPr bwMode="auto">
                <a:xfrm>
                  <a:off x="4621213" y="2473325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67" name="Freeform 38"/>
                <p:cNvSpPr>
                  <a:spLocks/>
                </p:cNvSpPr>
                <p:nvPr/>
              </p:nvSpPr>
              <p:spPr bwMode="auto">
                <a:xfrm>
                  <a:off x="3719513" y="1419225"/>
                  <a:ext cx="674688" cy="1230313"/>
                </a:xfrm>
                <a:custGeom>
                  <a:avLst/>
                  <a:gdLst/>
                  <a:ahLst/>
                  <a:cxnLst>
                    <a:cxn ang="0">
                      <a:pos x="292" y="7"/>
                    </a:cxn>
                    <a:cxn ang="0">
                      <a:pos x="285" y="0"/>
                    </a:cxn>
                    <a:cxn ang="0">
                      <a:pos x="7" y="0"/>
                    </a:cxn>
                    <a:cxn ang="0">
                      <a:pos x="0" y="7"/>
                    </a:cxn>
                    <a:cxn ang="0">
                      <a:pos x="0" y="525"/>
                    </a:cxn>
                    <a:cxn ang="0">
                      <a:pos x="7" y="532"/>
                    </a:cxn>
                    <a:cxn ang="0">
                      <a:pos x="285" y="532"/>
                    </a:cxn>
                    <a:cxn ang="0">
                      <a:pos x="292" y="525"/>
                    </a:cxn>
                    <a:cxn ang="0">
                      <a:pos x="292" y="7"/>
                    </a:cxn>
                  </a:cxnLst>
                  <a:rect l="0" t="0" r="r" b="b"/>
                  <a:pathLst>
                    <a:path w="292" h="532">
                      <a:moveTo>
                        <a:pt x="292" y="7"/>
                      </a:moveTo>
                      <a:cubicBezTo>
                        <a:pt x="292" y="3"/>
                        <a:pt x="289" y="0"/>
                        <a:pt x="285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525"/>
                        <a:pt x="0" y="525"/>
                        <a:pt x="0" y="525"/>
                      </a:cubicBezTo>
                      <a:cubicBezTo>
                        <a:pt x="0" y="529"/>
                        <a:pt x="3" y="532"/>
                        <a:pt x="7" y="532"/>
                      </a:cubicBezTo>
                      <a:cubicBezTo>
                        <a:pt x="285" y="532"/>
                        <a:pt x="285" y="532"/>
                        <a:pt x="285" y="532"/>
                      </a:cubicBezTo>
                      <a:cubicBezTo>
                        <a:pt x="289" y="532"/>
                        <a:pt x="292" y="529"/>
                        <a:pt x="292" y="525"/>
                      </a:cubicBezTo>
                      <a:lnTo>
                        <a:pt x="292" y="7"/>
                      </a:lnTo>
                      <a:close/>
                    </a:path>
                  </a:pathLst>
                </a:cu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68" name="Line 39"/>
                <p:cNvSpPr>
                  <a:spLocks noChangeShapeType="1"/>
                </p:cNvSpPr>
                <p:nvPr/>
              </p:nvSpPr>
              <p:spPr bwMode="auto">
                <a:xfrm>
                  <a:off x="3852863" y="1603375"/>
                  <a:ext cx="398463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69" name="Line 40"/>
                <p:cNvSpPr>
                  <a:spLocks noChangeShapeType="1"/>
                </p:cNvSpPr>
                <p:nvPr/>
              </p:nvSpPr>
              <p:spPr bwMode="auto">
                <a:xfrm>
                  <a:off x="3852863" y="1714500"/>
                  <a:ext cx="398463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70" name="Line 41"/>
                <p:cNvSpPr>
                  <a:spLocks noChangeShapeType="1"/>
                </p:cNvSpPr>
                <p:nvPr/>
              </p:nvSpPr>
              <p:spPr bwMode="auto">
                <a:xfrm>
                  <a:off x="3852863" y="1825625"/>
                  <a:ext cx="398463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71" name="Line 42"/>
                <p:cNvSpPr>
                  <a:spLocks noChangeShapeType="1"/>
                </p:cNvSpPr>
                <p:nvPr/>
              </p:nvSpPr>
              <p:spPr bwMode="auto">
                <a:xfrm>
                  <a:off x="3852863" y="1927225"/>
                  <a:ext cx="398463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72" name="Line 43"/>
                <p:cNvSpPr>
                  <a:spLocks noChangeShapeType="1"/>
                </p:cNvSpPr>
                <p:nvPr/>
              </p:nvSpPr>
              <p:spPr bwMode="auto">
                <a:xfrm>
                  <a:off x="3852863" y="2038350"/>
                  <a:ext cx="398463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73" name="Line 44"/>
                <p:cNvSpPr>
                  <a:spLocks noChangeShapeType="1"/>
                </p:cNvSpPr>
                <p:nvPr/>
              </p:nvSpPr>
              <p:spPr bwMode="auto">
                <a:xfrm>
                  <a:off x="3852863" y="2149475"/>
                  <a:ext cx="398463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74" name="Line 45"/>
                <p:cNvSpPr>
                  <a:spLocks noChangeShapeType="1"/>
                </p:cNvSpPr>
                <p:nvPr/>
              </p:nvSpPr>
              <p:spPr bwMode="auto">
                <a:xfrm>
                  <a:off x="3852863" y="2260600"/>
                  <a:ext cx="398463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75" name="Line 46"/>
                <p:cNvSpPr>
                  <a:spLocks noChangeShapeType="1"/>
                </p:cNvSpPr>
                <p:nvPr/>
              </p:nvSpPr>
              <p:spPr bwMode="auto">
                <a:xfrm>
                  <a:off x="3852863" y="2362200"/>
                  <a:ext cx="398463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76" name="Line 47"/>
                <p:cNvSpPr>
                  <a:spLocks noChangeShapeType="1"/>
                </p:cNvSpPr>
                <p:nvPr/>
              </p:nvSpPr>
              <p:spPr bwMode="auto">
                <a:xfrm>
                  <a:off x="3852863" y="2473325"/>
                  <a:ext cx="398463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</p:grpSp>
        </p:grpSp>
        <p:sp>
          <p:nvSpPr>
            <p:cNvPr id="33" name="Rectangle 32"/>
            <p:cNvSpPr/>
            <p:nvPr/>
          </p:nvSpPr>
          <p:spPr>
            <a:xfrm>
              <a:off x="8574156" y="2371792"/>
              <a:ext cx="155089" cy="361876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6788" tIns="26788" rIns="26788" bIns="26788" anchor="ctr">
              <a:spAutoFit/>
            </a:bodyPr>
            <a:lstStyle/>
            <a:p>
              <a:pPr>
                <a:defRPr sz="1800"/>
              </a:pPr>
              <a:r>
                <a:rPr lang="en-US" sz="2000" dirty="0">
                  <a:solidFill>
                    <a:schemeClr val="tx2"/>
                  </a:solidFill>
                </a:rPr>
                <a:t>s</a:t>
              </a:r>
              <a:endParaRPr lang="he-IL" sz="2000" dirty="0">
                <a:solidFill>
                  <a:schemeClr val="tx2"/>
                </a:solidFill>
              </a:endParaRPr>
            </a:p>
          </p:txBody>
        </p:sp>
      </p:grpSp>
      <p:sp>
        <p:nvSpPr>
          <p:cNvPr id="123" name="Slide Number Placeholder 1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54" name="Oval 153"/>
          <p:cNvSpPr/>
          <p:nvPr/>
        </p:nvSpPr>
        <p:spPr>
          <a:xfrm>
            <a:off x="3533553" y="4062359"/>
            <a:ext cx="535346" cy="53534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55" name="Oval 154"/>
          <p:cNvSpPr/>
          <p:nvPr/>
        </p:nvSpPr>
        <p:spPr>
          <a:xfrm>
            <a:off x="6134215" y="2440700"/>
            <a:ext cx="535346" cy="53534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56" name="Oval 155"/>
          <p:cNvSpPr/>
          <p:nvPr/>
        </p:nvSpPr>
        <p:spPr>
          <a:xfrm>
            <a:off x="8501494" y="4056993"/>
            <a:ext cx="535346" cy="53534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57" name="Oval 156"/>
          <p:cNvSpPr/>
          <p:nvPr/>
        </p:nvSpPr>
        <p:spPr>
          <a:xfrm>
            <a:off x="6206063" y="5728367"/>
            <a:ext cx="535346" cy="53534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182" name="Straight Connector 181"/>
          <p:cNvCxnSpPr>
            <a:stCxn id="30" idx="3"/>
            <a:endCxn id="40" idx="2"/>
          </p:cNvCxnSpPr>
          <p:nvPr/>
        </p:nvCxnSpPr>
        <p:spPr>
          <a:xfrm flipV="1">
            <a:off x="9966960" y="4023519"/>
            <a:ext cx="562799" cy="13992"/>
          </a:xfrm>
          <a:prstGeom prst="line">
            <a:avLst/>
          </a:prstGeom>
          <a:ln w="19050">
            <a:solidFill>
              <a:srgbClr val="818E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54" idx="5"/>
            <a:endCxn id="157" idx="2"/>
          </p:cNvCxnSpPr>
          <p:nvPr/>
        </p:nvCxnSpPr>
        <p:spPr>
          <a:xfrm>
            <a:off x="3990499" y="4519305"/>
            <a:ext cx="2215564" cy="1476735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89" name="Straight Connector 188"/>
          <p:cNvCxnSpPr>
            <a:stCxn id="154" idx="7"/>
            <a:endCxn id="155" idx="2"/>
          </p:cNvCxnSpPr>
          <p:nvPr/>
        </p:nvCxnSpPr>
        <p:spPr>
          <a:xfrm flipV="1">
            <a:off x="3990499" y="2708373"/>
            <a:ext cx="2143716" cy="1432386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92" name="Straight Connector 191"/>
          <p:cNvCxnSpPr>
            <a:stCxn id="155" idx="6"/>
            <a:endCxn id="156" idx="1"/>
          </p:cNvCxnSpPr>
          <p:nvPr/>
        </p:nvCxnSpPr>
        <p:spPr>
          <a:xfrm>
            <a:off x="6669561" y="2708373"/>
            <a:ext cx="1910333" cy="142702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95" name="Straight Connector 194"/>
          <p:cNvCxnSpPr>
            <a:stCxn id="157" idx="6"/>
            <a:endCxn id="156" idx="3"/>
          </p:cNvCxnSpPr>
          <p:nvPr/>
        </p:nvCxnSpPr>
        <p:spPr>
          <a:xfrm flipV="1">
            <a:off x="6741409" y="4513939"/>
            <a:ext cx="1838485" cy="1482101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200" name="Arc 199"/>
          <p:cNvSpPr/>
          <p:nvPr/>
        </p:nvSpPr>
        <p:spPr>
          <a:xfrm>
            <a:off x="6211388" y="1923904"/>
            <a:ext cx="381000" cy="609600"/>
          </a:xfrm>
          <a:prstGeom prst="arc">
            <a:avLst>
              <a:gd name="adj1" fmla="val 6997998"/>
              <a:gd name="adj2" fmla="val 3360527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Arc 200"/>
          <p:cNvSpPr/>
          <p:nvPr/>
        </p:nvSpPr>
        <p:spPr>
          <a:xfrm>
            <a:off x="3610726" y="3544229"/>
            <a:ext cx="381000" cy="609600"/>
          </a:xfrm>
          <a:prstGeom prst="arc">
            <a:avLst>
              <a:gd name="adj1" fmla="val 6997998"/>
              <a:gd name="adj2" fmla="val 3360527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2" name="Arc 201"/>
          <p:cNvSpPr/>
          <p:nvPr/>
        </p:nvSpPr>
        <p:spPr>
          <a:xfrm>
            <a:off x="6283236" y="5217841"/>
            <a:ext cx="381000" cy="609600"/>
          </a:xfrm>
          <a:prstGeom prst="arc">
            <a:avLst>
              <a:gd name="adj1" fmla="val 6997998"/>
              <a:gd name="adj2" fmla="val 3360527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Arc 202"/>
          <p:cNvSpPr/>
          <p:nvPr/>
        </p:nvSpPr>
        <p:spPr>
          <a:xfrm>
            <a:off x="8578667" y="3536856"/>
            <a:ext cx="381000" cy="609600"/>
          </a:xfrm>
          <a:prstGeom prst="arc">
            <a:avLst>
              <a:gd name="adj1" fmla="val 6997998"/>
              <a:gd name="adj2" fmla="val 3360527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5907218" y="2520337"/>
            <a:ext cx="992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dk1"/>
                </a:solidFill>
              </a:rPr>
              <a:t>a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967226" y="5807926"/>
            <a:ext cx="1013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dk1"/>
                </a:solidFill>
              </a:rPr>
              <a:t>b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8274840" y="4142801"/>
            <a:ext cx="973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dk1"/>
                </a:solidFill>
              </a:rPr>
              <a:t>a,b</a:t>
            </a:r>
            <a:endParaRPr lang="en-US" sz="2000" dirty="0">
              <a:solidFill>
                <a:schemeClr val="dk1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265431" y="4169361"/>
            <a:ext cx="1071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dk1"/>
                </a:solidFill>
                <a:sym typeface="Math C" panose="05000000000000000000" pitchFamily="2" charset="2"/>
              </a:rPr>
              <a:t></a:t>
            </a:r>
            <a:endParaRPr lang="en-US" sz="2000" dirty="0">
              <a:solidFill>
                <a:schemeClr val="dk1"/>
              </a:solidFill>
            </a:endParaRPr>
          </a:p>
        </p:txBody>
      </p:sp>
      <p:graphicFrame>
        <p:nvGraphicFramePr>
          <p:cNvPr id="100" name="Table 99"/>
          <p:cNvGraphicFramePr>
            <a:graphicFrameLocks noGrp="1"/>
          </p:cNvGraphicFramePr>
          <p:nvPr>
            <p:extLst/>
          </p:nvPr>
        </p:nvGraphicFramePr>
        <p:xfrm>
          <a:off x="8453757" y="1966693"/>
          <a:ext cx="1246744" cy="1483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23372">
                  <a:extLst>
                    <a:ext uri="{9D8B030D-6E8A-4147-A177-3AD203B41FA5}">
                      <a16:colId xmlns:a16="http://schemas.microsoft.com/office/drawing/2014/main" val="2359788245"/>
                    </a:ext>
                  </a:extLst>
                </a:gridCol>
                <a:gridCol w="623372">
                  <a:extLst>
                    <a:ext uri="{9D8B030D-6E8A-4147-A177-3AD203B41FA5}">
                      <a16:colId xmlns:a16="http://schemas.microsoft.com/office/drawing/2014/main" val="1202669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a</a:t>
                      </a:r>
                      <a:r>
                        <a:rPr lang="en-US" sz="1800" dirty="0" err="1">
                          <a:sym typeface="Symbol" panose="05050102010706020507" pitchFamily="18" charset="2"/>
                        </a:rPr>
                        <a:t></a:t>
                      </a:r>
                      <a:r>
                        <a:rPr lang="en-US" sz="1800" dirty="0" err="1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a</a:t>
                      </a:r>
                      <a:r>
                        <a:rPr lang="en-US" sz="1800" dirty="0" err="1">
                          <a:sym typeface="Symbol" panose="05050102010706020507" pitchFamily="18" charset="2"/>
                        </a:rPr>
                        <a:t></a:t>
                      </a:r>
                      <a:r>
                        <a:rPr lang="en-US" sz="1800" dirty="0" err="1"/>
                        <a:t>s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414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s</a:t>
                      </a:r>
                      <a:r>
                        <a:rPr lang="en-US" sz="1800" dirty="0" err="1">
                          <a:sym typeface="Symbol" panose="05050102010706020507" pitchFamily="18" charset="2"/>
                        </a:rPr>
                        <a:t></a:t>
                      </a:r>
                      <a:r>
                        <a:rPr lang="en-US" sz="1800" dirty="0" err="1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s</a:t>
                      </a:r>
                      <a:r>
                        <a:rPr lang="en-US" sz="1800" dirty="0" err="1">
                          <a:sym typeface="Symbol" panose="05050102010706020507" pitchFamily="18" charset="2"/>
                        </a:rPr>
                        <a:t></a:t>
                      </a:r>
                      <a:r>
                        <a:rPr lang="en-US" sz="1800" dirty="0" err="1"/>
                        <a:t>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809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b</a:t>
                      </a:r>
                      <a:r>
                        <a:rPr lang="en-US" sz="1800" dirty="0" err="1">
                          <a:sym typeface="Symbol" panose="05050102010706020507" pitchFamily="18" charset="2"/>
                        </a:rPr>
                        <a:t></a:t>
                      </a:r>
                      <a:r>
                        <a:rPr lang="en-US" sz="1800" dirty="0" err="1"/>
                        <a:t>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b</a:t>
                      </a:r>
                      <a:r>
                        <a:rPr lang="en-US" sz="1800" dirty="0" err="1">
                          <a:sym typeface="Symbol" panose="05050102010706020507" pitchFamily="18" charset="2"/>
                        </a:rPr>
                        <a:t></a:t>
                      </a:r>
                      <a:r>
                        <a:rPr lang="en-US" sz="1800" dirty="0" err="1"/>
                        <a:t>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798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s</a:t>
                      </a:r>
                      <a:r>
                        <a:rPr lang="en-US" sz="1800" dirty="0" err="1">
                          <a:sym typeface="Symbol" panose="05050102010706020507" pitchFamily="18" charset="2"/>
                        </a:rPr>
                        <a:t></a:t>
                      </a:r>
                      <a:r>
                        <a:rPr lang="en-US" sz="1800" dirty="0" err="1"/>
                        <a:t>b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s</a:t>
                      </a:r>
                      <a:r>
                        <a:rPr lang="en-US" sz="1800" dirty="0" err="1">
                          <a:sym typeface="Symbol" panose="05050102010706020507" pitchFamily="18" charset="2"/>
                        </a:rPr>
                        <a:t></a:t>
                      </a:r>
                      <a:r>
                        <a:rPr lang="en-US" sz="1800" dirty="0" err="1"/>
                        <a:t>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689882"/>
                  </a:ext>
                </a:extLst>
              </a:tr>
            </a:tbl>
          </a:graphicData>
        </a:graphic>
      </p:graphicFrame>
      <p:graphicFrame>
        <p:nvGraphicFramePr>
          <p:cNvPr id="127" name="Table 126"/>
          <p:cNvGraphicFramePr>
            <a:graphicFrameLocks noGrp="1"/>
          </p:cNvGraphicFramePr>
          <p:nvPr>
            <p:extLst/>
          </p:nvPr>
        </p:nvGraphicFramePr>
        <p:xfrm>
          <a:off x="6744387" y="1583159"/>
          <a:ext cx="1246744" cy="11125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23372">
                  <a:extLst>
                    <a:ext uri="{9D8B030D-6E8A-4147-A177-3AD203B41FA5}">
                      <a16:colId xmlns:a16="http://schemas.microsoft.com/office/drawing/2014/main" val="2359788245"/>
                    </a:ext>
                  </a:extLst>
                </a:gridCol>
                <a:gridCol w="623372">
                  <a:extLst>
                    <a:ext uri="{9D8B030D-6E8A-4147-A177-3AD203B41FA5}">
                      <a16:colId xmlns:a16="http://schemas.microsoft.com/office/drawing/2014/main" val="1202669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a</a:t>
                      </a:r>
                      <a:r>
                        <a:rPr lang="en-US" sz="1800" dirty="0" err="1">
                          <a:sym typeface="Symbol" panose="05050102010706020507" pitchFamily="18" charset="2"/>
                        </a:rPr>
                        <a:t></a:t>
                      </a:r>
                      <a:r>
                        <a:rPr lang="en-US" sz="1800" dirty="0" err="1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a</a:t>
                      </a:r>
                      <a:r>
                        <a:rPr lang="en-US" sz="1800" dirty="0" err="1">
                          <a:sym typeface="Symbol" panose="05050102010706020507" pitchFamily="18" charset="2"/>
                        </a:rPr>
                        <a:t></a:t>
                      </a:r>
                      <a:r>
                        <a:rPr lang="en-US" sz="1800" dirty="0" err="1"/>
                        <a:t>s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414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s</a:t>
                      </a:r>
                      <a:r>
                        <a:rPr lang="en-US" sz="1800" dirty="0" err="1">
                          <a:sym typeface="Symbol" panose="05050102010706020507" pitchFamily="18" charset="2"/>
                        </a:rPr>
                        <a:t></a:t>
                      </a:r>
                      <a:r>
                        <a:rPr lang="en-US" sz="1800" dirty="0" err="1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s</a:t>
                      </a:r>
                      <a:r>
                        <a:rPr lang="en-US" sz="1800" dirty="0" err="1">
                          <a:sym typeface="Symbol" panose="05050102010706020507" pitchFamily="18" charset="2"/>
                        </a:rPr>
                        <a:t></a:t>
                      </a:r>
                      <a:r>
                        <a:rPr lang="en-US" sz="1800" dirty="0" err="1"/>
                        <a:t>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809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b</a:t>
                      </a:r>
                      <a:r>
                        <a:rPr lang="en-US" sz="1800" dirty="0" err="1">
                          <a:sym typeface="Symbol" panose="05050102010706020507" pitchFamily="18" charset="2"/>
                        </a:rPr>
                        <a:t></a:t>
                      </a:r>
                      <a:r>
                        <a:rPr lang="en-US" sz="1800" dirty="0" err="1"/>
                        <a:t>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798317"/>
                  </a:ext>
                </a:extLst>
              </a:tr>
            </a:tbl>
          </a:graphicData>
        </a:graphic>
      </p:graphicFrame>
      <p:graphicFrame>
        <p:nvGraphicFramePr>
          <p:cNvPr id="128" name="Table 127"/>
          <p:cNvGraphicFramePr>
            <a:graphicFrameLocks noGrp="1"/>
          </p:cNvGraphicFramePr>
          <p:nvPr>
            <p:extLst/>
          </p:nvPr>
        </p:nvGraphicFramePr>
        <p:xfrm>
          <a:off x="5864091" y="4084189"/>
          <a:ext cx="1246744" cy="11125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23372">
                  <a:extLst>
                    <a:ext uri="{9D8B030D-6E8A-4147-A177-3AD203B41FA5}">
                      <a16:colId xmlns:a16="http://schemas.microsoft.com/office/drawing/2014/main" val="2359788245"/>
                    </a:ext>
                  </a:extLst>
                </a:gridCol>
                <a:gridCol w="623372">
                  <a:extLst>
                    <a:ext uri="{9D8B030D-6E8A-4147-A177-3AD203B41FA5}">
                      <a16:colId xmlns:a16="http://schemas.microsoft.com/office/drawing/2014/main" val="1202669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b</a:t>
                      </a:r>
                      <a:r>
                        <a:rPr lang="en-US" sz="1800" dirty="0" err="1">
                          <a:sym typeface="Symbol" panose="05050102010706020507" pitchFamily="18" charset="2"/>
                        </a:rPr>
                        <a:t></a:t>
                      </a:r>
                      <a:r>
                        <a:rPr lang="en-US" sz="1800" dirty="0" err="1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ym typeface="Symbol" panose="05050102010706020507" pitchFamily="18" charset="2"/>
                        </a:rPr>
                        <a:t>b</a:t>
                      </a:r>
                      <a:r>
                        <a:rPr lang="en-US" sz="1800" dirty="0" err="1"/>
                        <a:t>s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414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s</a:t>
                      </a:r>
                      <a:r>
                        <a:rPr lang="en-US" sz="1800" dirty="0" err="1">
                          <a:sym typeface="Symbol" panose="05050102010706020507" pitchFamily="18" charset="2"/>
                        </a:rPr>
                        <a:t></a:t>
                      </a:r>
                      <a:r>
                        <a:rPr lang="en-US" sz="1800" dirty="0" err="1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s</a:t>
                      </a:r>
                      <a:r>
                        <a:rPr lang="en-US" sz="1800" dirty="0" err="1">
                          <a:sym typeface="Symbol" panose="05050102010706020507" pitchFamily="18" charset="2"/>
                        </a:rPr>
                        <a:t></a:t>
                      </a:r>
                      <a:r>
                        <a:rPr lang="en-US" sz="1800" dirty="0" err="1"/>
                        <a:t>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809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ym typeface="Symbol" panose="05050102010706020507" pitchFamily="18" charset="2"/>
                        </a:rPr>
                        <a:t>a</a:t>
                      </a:r>
                      <a:r>
                        <a:rPr lang="en-US" sz="1800" dirty="0" err="1"/>
                        <a:t>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798317"/>
                  </a:ext>
                </a:extLst>
              </a:tr>
            </a:tbl>
          </a:graphicData>
        </a:graphic>
      </p:graphicFrame>
      <p:graphicFrame>
        <p:nvGraphicFramePr>
          <p:cNvPr id="129" name="Table 128"/>
          <p:cNvGraphicFramePr>
            <a:graphicFrameLocks noGrp="1"/>
          </p:cNvGraphicFramePr>
          <p:nvPr>
            <p:extLst/>
          </p:nvPr>
        </p:nvGraphicFramePr>
        <p:xfrm>
          <a:off x="3184160" y="2755461"/>
          <a:ext cx="1246744" cy="7416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23372">
                  <a:extLst>
                    <a:ext uri="{9D8B030D-6E8A-4147-A177-3AD203B41FA5}">
                      <a16:colId xmlns:a16="http://schemas.microsoft.com/office/drawing/2014/main" val="2359788245"/>
                    </a:ext>
                  </a:extLst>
                </a:gridCol>
                <a:gridCol w="623372">
                  <a:extLst>
                    <a:ext uri="{9D8B030D-6E8A-4147-A177-3AD203B41FA5}">
                      <a16:colId xmlns:a16="http://schemas.microsoft.com/office/drawing/2014/main" val="1202669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a</a:t>
                      </a:r>
                      <a:r>
                        <a:rPr lang="en-US" sz="1800" dirty="0" err="1">
                          <a:sym typeface="Symbol" panose="05050102010706020507" pitchFamily="18" charset="2"/>
                        </a:rPr>
                        <a:t></a:t>
                      </a:r>
                      <a:r>
                        <a:rPr lang="en-US" sz="1800" dirty="0" err="1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414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ym typeface="Symbol" panose="05050102010706020507" pitchFamily="18" charset="2"/>
                        </a:rPr>
                        <a:t>b</a:t>
                      </a:r>
                      <a:r>
                        <a:rPr lang="en-US" sz="1800" dirty="0" err="1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809898"/>
                  </a:ext>
                </a:extLst>
              </a:tr>
            </a:tbl>
          </a:graphicData>
        </a:graphic>
      </p:graphicFrame>
      <p:graphicFrame>
        <p:nvGraphicFramePr>
          <p:cNvPr id="130" name="Table 129"/>
          <p:cNvGraphicFramePr>
            <a:graphicFrameLocks noGrp="1"/>
          </p:cNvGraphicFramePr>
          <p:nvPr>
            <p:extLst/>
          </p:nvPr>
        </p:nvGraphicFramePr>
        <p:xfrm>
          <a:off x="4849256" y="3467259"/>
          <a:ext cx="1246744" cy="3708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23372">
                  <a:extLst>
                    <a:ext uri="{9D8B030D-6E8A-4147-A177-3AD203B41FA5}">
                      <a16:colId xmlns:a16="http://schemas.microsoft.com/office/drawing/2014/main" val="2359788245"/>
                    </a:ext>
                  </a:extLst>
                </a:gridCol>
                <a:gridCol w="623372">
                  <a:extLst>
                    <a:ext uri="{9D8B030D-6E8A-4147-A177-3AD203B41FA5}">
                      <a16:colId xmlns:a16="http://schemas.microsoft.com/office/drawing/2014/main" val="1202669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s</a:t>
                      </a:r>
                      <a:r>
                        <a:rPr lang="en-US" sz="1800" dirty="0" err="1">
                          <a:sym typeface="Symbol" panose="05050102010706020507" pitchFamily="18" charset="2"/>
                        </a:rPr>
                        <a:t></a:t>
                      </a:r>
                      <a:r>
                        <a:rPr lang="en-US" sz="1800" dirty="0" err="1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s</a:t>
                      </a:r>
                      <a:r>
                        <a:rPr lang="en-US" sz="1800" dirty="0" err="1">
                          <a:sym typeface="Symbol" panose="05050102010706020507" pitchFamily="18" charset="2"/>
                        </a:rPr>
                        <a:t></a:t>
                      </a:r>
                      <a:r>
                        <a:rPr lang="en-US" sz="1800" dirty="0" err="1"/>
                        <a:t>a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414875"/>
                  </a:ext>
                </a:extLst>
              </a:tr>
            </a:tbl>
          </a:graphicData>
        </a:graphic>
      </p:graphicFrame>
      <p:graphicFrame>
        <p:nvGraphicFramePr>
          <p:cNvPr id="131" name="Table 130"/>
          <p:cNvGraphicFramePr>
            <a:graphicFrameLocks noGrp="1"/>
          </p:cNvGraphicFramePr>
          <p:nvPr>
            <p:extLst/>
          </p:nvPr>
        </p:nvGraphicFramePr>
        <p:xfrm>
          <a:off x="7730847" y="5226218"/>
          <a:ext cx="1246744" cy="3708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23372">
                  <a:extLst>
                    <a:ext uri="{9D8B030D-6E8A-4147-A177-3AD203B41FA5}">
                      <a16:colId xmlns:a16="http://schemas.microsoft.com/office/drawing/2014/main" val="2359788245"/>
                    </a:ext>
                  </a:extLst>
                </a:gridCol>
                <a:gridCol w="623372">
                  <a:extLst>
                    <a:ext uri="{9D8B030D-6E8A-4147-A177-3AD203B41FA5}">
                      <a16:colId xmlns:a16="http://schemas.microsoft.com/office/drawing/2014/main" val="1202669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s</a:t>
                      </a:r>
                      <a:r>
                        <a:rPr lang="en-US" sz="1800" dirty="0" err="1">
                          <a:sym typeface="Symbol" panose="05050102010706020507" pitchFamily="18" charset="2"/>
                        </a:rPr>
                        <a:t></a:t>
                      </a:r>
                      <a:r>
                        <a:rPr lang="en-US" sz="1800" dirty="0" err="1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s</a:t>
                      </a:r>
                      <a:r>
                        <a:rPr lang="en-US" sz="1800" dirty="0" err="1">
                          <a:sym typeface="Symbol" panose="05050102010706020507" pitchFamily="18" charset="2"/>
                        </a:rPr>
                        <a:t></a:t>
                      </a:r>
                      <a:r>
                        <a:rPr lang="en-US" sz="1800" dirty="0" err="1"/>
                        <a:t>a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414875"/>
                  </a:ext>
                </a:extLst>
              </a:tr>
            </a:tbl>
          </a:graphicData>
        </a:graphic>
      </p:graphicFrame>
      <p:graphicFrame>
        <p:nvGraphicFramePr>
          <p:cNvPr id="132" name="Table 131"/>
          <p:cNvGraphicFramePr>
            <a:graphicFrameLocks noGrp="1"/>
          </p:cNvGraphicFramePr>
          <p:nvPr>
            <p:extLst/>
          </p:nvPr>
        </p:nvGraphicFramePr>
        <p:xfrm>
          <a:off x="6413907" y="3495832"/>
          <a:ext cx="1246744" cy="3708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23372">
                  <a:extLst>
                    <a:ext uri="{9D8B030D-6E8A-4147-A177-3AD203B41FA5}">
                      <a16:colId xmlns:a16="http://schemas.microsoft.com/office/drawing/2014/main" val="2359788245"/>
                    </a:ext>
                  </a:extLst>
                </a:gridCol>
                <a:gridCol w="623372">
                  <a:extLst>
                    <a:ext uri="{9D8B030D-6E8A-4147-A177-3AD203B41FA5}">
                      <a16:colId xmlns:a16="http://schemas.microsoft.com/office/drawing/2014/main" val="1202669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s</a:t>
                      </a:r>
                      <a:r>
                        <a:rPr lang="en-US" sz="1800" dirty="0" err="1">
                          <a:sym typeface="Symbol" panose="05050102010706020507" pitchFamily="18" charset="2"/>
                        </a:rPr>
                        <a:t></a:t>
                      </a:r>
                      <a:r>
                        <a:rPr lang="en-US" sz="1800" dirty="0" err="1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s</a:t>
                      </a:r>
                      <a:r>
                        <a:rPr lang="en-US" sz="1800" dirty="0" err="1">
                          <a:sym typeface="Symbol" panose="05050102010706020507" pitchFamily="18" charset="2"/>
                        </a:rPr>
                        <a:t></a:t>
                      </a:r>
                      <a:r>
                        <a:rPr lang="en-US" sz="1800" dirty="0" err="1"/>
                        <a:t>b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414875"/>
                  </a:ext>
                </a:extLst>
              </a:tr>
            </a:tbl>
          </a:graphicData>
        </a:graphic>
      </p:graphicFrame>
      <p:graphicFrame>
        <p:nvGraphicFramePr>
          <p:cNvPr id="133" name="Table 132"/>
          <p:cNvGraphicFramePr>
            <a:graphicFrameLocks noGrp="1"/>
          </p:cNvGraphicFramePr>
          <p:nvPr>
            <p:extLst/>
          </p:nvPr>
        </p:nvGraphicFramePr>
        <p:xfrm>
          <a:off x="3815478" y="5217841"/>
          <a:ext cx="1246744" cy="3708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23372">
                  <a:extLst>
                    <a:ext uri="{9D8B030D-6E8A-4147-A177-3AD203B41FA5}">
                      <a16:colId xmlns:a16="http://schemas.microsoft.com/office/drawing/2014/main" val="2359788245"/>
                    </a:ext>
                  </a:extLst>
                </a:gridCol>
                <a:gridCol w="623372">
                  <a:extLst>
                    <a:ext uri="{9D8B030D-6E8A-4147-A177-3AD203B41FA5}">
                      <a16:colId xmlns:a16="http://schemas.microsoft.com/office/drawing/2014/main" val="1202669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s</a:t>
                      </a:r>
                      <a:r>
                        <a:rPr lang="en-US" sz="1800" dirty="0" err="1">
                          <a:sym typeface="Symbol" panose="05050102010706020507" pitchFamily="18" charset="2"/>
                        </a:rPr>
                        <a:t></a:t>
                      </a:r>
                      <a:r>
                        <a:rPr lang="en-US" sz="1800" dirty="0" err="1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s</a:t>
                      </a:r>
                      <a:r>
                        <a:rPr lang="en-US" sz="1800" dirty="0" err="1">
                          <a:sym typeface="Symbol" panose="05050102010706020507" pitchFamily="18" charset="2"/>
                        </a:rPr>
                        <a:t></a:t>
                      </a:r>
                      <a:r>
                        <a:rPr lang="en-US" sz="1800" dirty="0" err="1"/>
                        <a:t>b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414875"/>
                  </a:ext>
                </a:extLst>
              </a:tr>
            </a:tbl>
          </a:graphicData>
        </a:graphic>
      </p:graphicFrame>
      <p:sp>
        <p:nvSpPr>
          <p:cNvPr id="134" name="Oval 133"/>
          <p:cNvSpPr/>
          <p:nvPr/>
        </p:nvSpPr>
        <p:spPr>
          <a:xfrm>
            <a:off x="9820118" y="745388"/>
            <a:ext cx="535346" cy="53534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5" name="TextBox 134"/>
          <p:cNvSpPr txBox="1"/>
          <p:nvPr/>
        </p:nvSpPr>
        <p:spPr>
          <a:xfrm>
            <a:off x="9593121" y="825025"/>
            <a:ext cx="992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dk1"/>
                </a:solidFill>
              </a:rPr>
              <a:t>a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0406713" y="814290"/>
            <a:ext cx="1554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is trusted</a:t>
            </a:r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3321713" y="3985419"/>
            <a:ext cx="201923" cy="2318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45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Network Isolation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network…</a:t>
            </a:r>
          </a:p>
          <a:p>
            <a:pPr lvl="1"/>
            <a:endParaRPr lang="en-US" dirty="0"/>
          </a:p>
          <a:p>
            <a:r>
              <a:rPr lang="en-US" dirty="0"/>
              <a:t>… and </a:t>
            </a:r>
            <a:r>
              <a:rPr lang="en-US" dirty="0" smtClean="0"/>
              <a:t>an isolation </a:t>
            </a:r>
            <a:r>
              <a:rPr lang="en-US" dirty="0"/>
              <a:t>property</a:t>
            </a:r>
          </a:p>
          <a:p>
            <a:pPr lvl="1"/>
            <a:r>
              <a:rPr lang="en-US" dirty="0" smtClean="0"/>
              <a:t>E.g.</a:t>
            </a:r>
            <a:r>
              <a:rPr lang="en-US" dirty="0"/>
              <a:t> </a:t>
            </a:r>
            <a:r>
              <a:rPr lang="en-US" dirty="0" smtClean="0"/>
              <a:t>no packets from Simon to Bob</a:t>
            </a:r>
            <a:endParaRPr lang="en-US" dirty="0"/>
          </a:p>
          <a:p>
            <a:endParaRPr lang="en-US" dirty="0"/>
          </a:p>
          <a:p>
            <a:r>
              <a:rPr lang="en-US" dirty="0"/>
              <a:t>Is there a run of the network </a:t>
            </a:r>
            <a:br>
              <a:rPr lang="en-US" dirty="0"/>
            </a:br>
            <a:r>
              <a:rPr lang="en-US" dirty="0"/>
              <a:t>that violates the </a:t>
            </a:r>
            <a:r>
              <a:rPr lang="en-US" dirty="0" smtClean="0"/>
              <a:t>isolation </a:t>
            </a:r>
            <a:r>
              <a:rPr lang="en-US" dirty="0"/>
              <a:t>property?</a:t>
            </a:r>
          </a:p>
          <a:p>
            <a:pPr lvl="1"/>
            <a:endParaRPr lang="en-US" dirty="0"/>
          </a:p>
        </p:txBody>
      </p:sp>
      <p:grpSp>
        <p:nvGrpSpPr>
          <p:cNvPr id="184" name="Group 71"/>
          <p:cNvGrpSpPr/>
          <p:nvPr/>
        </p:nvGrpSpPr>
        <p:grpSpPr>
          <a:xfrm>
            <a:off x="10011566" y="4881563"/>
            <a:ext cx="1295400" cy="1295400"/>
            <a:chOff x="7543800" y="3429000"/>
            <a:chExt cx="1295400" cy="1295400"/>
          </a:xfrm>
        </p:grpSpPr>
        <p:sp>
          <p:nvSpPr>
            <p:cNvPr id="185" name="Oval 184"/>
            <p:cNvSpPr/>
            <p:nvPr/>
          </p:nvSpPr>
          <p:spPr>
            <a:xfrm>
              <a:off x="7543800" y="3429000"/>
              <a:ext cx="1295400" cy="12954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186" name="Group 40"/>
            <p:cNvGrpSpPr/>
            <p:nvPr/>
          </p:nvGrpSpPr>
          <p:grpSpPr>
            <a:xfrm>
              <a:off x="7683910" y="3733800"/>
              <a:ext cx="1002890" cy="609600"/>
              <a:chOff x="3044825" y="1419225"/>
              <a:chExt cx="2024063" cy="1230313"/>
            </a:xfrm>
          </p:grpSpPr>
          <p:sp>
            <p:nvSpPr>
              <p:cNvPr id="187" name="Freeform 18"/>
              <p:cNvSpPr>
                <a:spLocks/>
              </p:cNvSpPr>
              <p:nvPr/>
            </p:nvSpPr>
            <p:spPr bwMode="auto">
              <a:xfrm>
                <a:off x="3044825" y="1603375"/>
                <a:ext cx="590550" cy="1046163"/>
              </a:xfrm>
              <a:custGeom>
                <a:avLst/>
                <a:gdLst/>
                <a:ahLst/>
                <a:cxnLst>
                  <a:cxn ang="0">
                    <a:pos x="256" y="7"/>
                  </a:cxn>
                  <a:cxn ang="0">
                    <a:pos x="249" y="0"/>
                  </a:cxn>
                  <a:cxn ang="0">
                    <a:pos x="7" y="0"/>
                  </a:cxn>
                  <a:cxn ang="0">
                    <a:pos x="0" y="7"/>
                  </a:cxn>
                  <a:cxn ang="0">
                    <a:pos x="0" y="445"/>
                  </a:cxn>
                  <a:cxn ang="0">
                    <a:pos x="7" y="452"/>
                  </a:cxn>
                  <a:cxn ang="0">
                    <a:pos x="249" y="452"/>
                  </a:cxn>
                  <a:cxn ang="0">
                    <a:pos x="256" y="445"/>
                  </a:cxn>
                  <a:cxn ang="0">
                    <a:pos x="256" y="7"/>
                  </a:cxn>
                </a:cxnLst>
                <a:rect l="0" t="0" r="r" b="b"/>
                <a:pathLst>
                  <a:path w="256" h="452">
                    <a:moveTo>
                      <a:pt x="256" y="7"/>
                    </a:moveTo>
                    <a:cubicBezTo>
                      <a:pt x="256" y="3"/>
                      <a:pt x="253" y="0"/>
                      <a:pt x="249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445"/>
                      <a:pt x="0" y="445"/>
                      <a:pt x="0" y="445"/>
                    </a:cubicBezTo>
                    <a:cubicBezTo>
                      <a:pt x="0" y="449"/>
                      <a:pt x="3" y="452"/>
                      <a:pt x="7" y="452"/>
                    </a:cubicBezTo>
                    <a:cubicBezTo>
                      <a:pt x="249" y="452"/>
                      <a:pt x="249" y="452"/>
                      <a:pt x="249" y="452"/>
                    </a:cubicBezTo>
                    <a:cubicBezTo>
                      <a:pt x="253" y="452"/>
                      <a:pt x="256" y="449"/>
                      <a:pt x="256" y="445"/>
                    </a:cubicBezTo>
                    <a:lnTo>
                      <a:pt x="256" y="7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188" name="Line 19"/>
              <p:cNvSpPr>
                <a:spLocks noChangeShapeType="1"/>
              </p:cNvSpPr>
              <p:nvPr/>
            </p:nvSpPr>
            <p:spPr bwMode="auto">
              <a:xfrm>
                <a:off x="3187700" y="1808163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189" name="Line 20"/>
              <p:cNvSpPr>
                <a:spLocks noChangeShapeType="1"/>
              </p:cNvSpPr>
              <p:nvPr/>
            </p:nvSpPr>
            <p:spPr bwMode="auto">
              <a:xfrm>
                <a:off x="3187700" y="1890713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190" name="Line 21"/>
              <p:cNvSpPr>
                <a:spLocks noChangeShapeType="1"/>
              </p:cNvSpPr>
              <p:nvPr/>
            </p:nvSpPr>
            <p:spPr bwMode="auto">
              <a:xfrm>
                <a:off x="3187700" y="1973263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191" name="Line 22"/>
              <p:cNvSpPr>
                <a:spLocks noChangeShapeType="1"/>
              </p:cNvSpPr>
              <p:nvPr/>
            </p:nvSpPr>
            <p:spPr bwMode="auto">
              <a:xfrm>
                <a:off x="3187700" y="2057400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192" name="Line 23"/>
              <p:cNvSpPr>
                <a:spLocks noChangeShapeType="1"/>
              </p:cNvSpPr>
              <p:nvPr/>
            </p:nvSpPr>
            <p:spPr bwMode="auto">
              <a:xfrm>
                <a:off x="3187700" y="2139950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193" name="Line 24"/>
              <p:cNvSpPr>
                <a:spLocks noChangeShapeType="1"/>
              </p:cNvSpPr>
              <p:nvPr/>
            </p:nvSpPr>
            <p:spPr bwMode="auto">
              <a:xfrm>
                <a:off x="3187700" y="2224088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194" name="Line 25"/>
              <p:cNvSpPr>
                <a:spLocks noChangeShapeType="1"/>
              </p:cNvSpPr>
              <p:nvPr/>
            </p:nvSpPr>
            <p:spPr bwMode="auto">
              <a:xfrm>
                <a:off x="3187700" y="2306638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195" name="Line 26"/>
              <p:cNvSpPr>
                <a:spLocks noChangeShapeType="1"/>
              </p:cNvSpPr>
              <p:nvPr/>
            </p:nvSpPr>
            <p:spPr bwMode="auto">
              <a:xfrm>
                <a:off x="3187700" y="2390775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196" name="Line 27"/>
              <p:cNvSpPr>
                <a:spLocks noChangeShapeType="1"/>
              </p:cNvSpPr>
              <p:nvPr/>
            </p:nvSpPr>
            <p:spPr bwMode="auto">
              <a:xfrm>
                <a:off x="3187700" y="2473325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197" name="Freeform 28"/>
              <p:cNvSpPr>
                <a:spLocks/>
              </p:cNvSpPr>
              <p:nvPr/>
            </p:nvSpPr>
            <p:spPr bwMode="auto">
              <a:xfrm>
                <a:off x="4476750" y="1603375"/>
                <a:ext cx="592138" cy="1046163"/>
              </a:xfrm>
              <a:custGeom>
                <a:avLst/>
                <a:gdLst/>
                <a:ahLst/>
                <a:cxnLst>
                  <a:cxn ang="0">
                    <a:pos x="256" y="7"/>
                  </a:cxn>
                  <a:cxn ang="0">
                    <a:pos x="249" y="0"/>
                  </a:cxn>
                  <a:cxn ang="0">
                    <a:pos x="7" y="0"/>
                  </a:cxn>
                  <a:cxn ang="0">
                    <a:pos x="0" y="7"/>
                  </a:cxn>
                  <a:cxn ang="0">
                    <a:pos x="0" y="445"/>
                  </a:cxn>
                  <a:cxn ang="0">
                    <a:pos x="7" y="452"/>
                  </a:cxn>
                  <a:cxn ang="0">
                    <a:pos x="249" y="452"/>
                  </a:cxn>
                  <a:cxn ang="0">
                    <a:pos x="256" y="445"/>
                  </a:cxn>
                  <a:cxn ang="0">
                    <a:pos x="256" y="7"/>
                  </a:cxn>
                </a:cxnLst>
                <a:rect l="0" t="0" r="r" b="b"/>
                <a:pathLst>
                  <a:path w="256" h="452">
                    <a:moveTo>
                      <a:pt x="256" y="7"/>
                    </a:moveTo>
                    <a:cubicBezTo>
                      <a:pt x="256" y="3"/>
                      <a:pt x="253" y="0"/>
                      <a:pt x="249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445"/>
                      <a:pt x="0" y="445"/>
                      <a:pt x="0" y="445"/>
                    </a:cubicBezTo>
                    <a:cubicBezTo>
                      <a:pt x="0" y="449"/>
                      <a:pt x="3" y="452"/>
                      <a:pt x="7" y="452"/>
                    </a:cubicBezTo>
                    <a:cubicBezTo>
                      <a:pt x="249" y="452"/>
                      <a:pt x="249" y="452"/>
                      <a:pt x="249" y="452"/>
                    </a:cubicBezTo>
                    <a:cubicBezTo>
                      <a:pt x="253" y="452"/>
                      <a:pt x="256" y="449"/>
                      <a:pt x="256" y="445"/>
                    </a:cubicBezTo>
                    <a:lnTo>
                      <a:pt x="256" y="7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198" name="Line 29"/>
              <p:cNvSpPr>
                <a:spLocks noChangeShapeType="1"/>
              </p:cNvSpPr>
              <p:nvPr/>
            </p:nvSpPr>
            <p:spPr bwMode="auto">
              <a:xfrm>
                <a:off x="4621213" y="1808163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199" name="Line 30"/>
              <p:cNvSpPr>
                <a:spLocks noChangeShapeType="1"/>
              </p:cNvSpPr>
              <p:nvPr/>
            </p:nvSpPr>
            <p:spPr bwMode="auto">
              <a:xfrm>
                <a:off x="4621213" y="1890713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00" name="Line 31"/>
              <p:cNvSpPr>
                <a:spLocks noChangeShapeType="1"/>
              </p:cNvSpPr>
              <p:nvPr/>
            </p:nvSpPr>
            <p:spPr bwMode="auto">
              <a:xfrm>
                <a:off x="4621213" y="1973263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01" name="Line 32"/>
              <p:cNvSpPr>
                <a:spLocks noChangeShapeType="1"/>
              </p:cNvSpPr>
              <p:nvPr/>
            </p:nvSpPr>
            <p:spPr bwMode="auto">
              <a:xfrm>
                <a:off x="4621213" y="2057400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02" name="Line 33"/>
              <p:cNvSpPr>
                <a:spLocks noChangeShapeType="1"/>
              </p:cNvSpPr>
              <p:nvPr/>
            </p:nvSpPr>
            <p:spPr bwMode="auto">
              <a:xfrm>
                <a:off x="4621213" y="2139950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03" name="Line 34"/>
              <p:cNvSpPr>
                <a:spLocks noChangeShapeType="1"/>
              </p:cNvSpPr>
              <p:nvPr/>
            </p:nvSpPr>
            <p:spPr bwMode="auto">
              <a:xfrm>
                <a:off x="4621213" y="2224088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04" name="Line 35"/>
              <p:cNvSpPr>
                <a:spLocks noChangeShapeType="1"/>
              </p:cNvSpPr>
              <p:nvPr/>
            </p:nvSpPr>
            <p:spPr bwMode="auto">
              <a:xfrm>
                <a:off x="4621213" y="2306638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05" name="Line 36"/>
              <p:cNvSpPr>
                <a:spLocks noChangeShapeType="1"/>
              </p:cNvSpPr>
              <p:nvPr/>
            </p:nvSpPr>
            <p:spPr bwMode="auto">
              <a:xfrm>
                <a:off x="4621213" y="2390775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06" name="Line 37"/>
              <p:cNvSpPr>
                <a:spLocks noChangeShapeType="1"/>
              </p:cNvSpPr>
              <p:nvPr/>
            </p:nvSpPr>
            <p:spPr bwMode="auto">
              <a:xfrm>
                <a:off x="4621213" y="2473325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07" name="Freeform 38"/>
              <p:cNvSpPr>
                <a:spLocks/>
              </p:cNvSpPr>
              <p:nvPr/>
            </p:nvSpPr>
            <p:spPr bwMode="auto">
              <a:xfrm>
                <a:off x="3719513" y="1419225"/>
                <a:ext cx="674688" cy="1230313"/>
              </a:xfrm>
              <a:custGeom>
                <a:avLst/>
                <a:gdLst/>
                <a:ahLst/>
                <a:cxnLst>
                  <a:cxn ang="0">
                    <a:pos x="292" y="7"/>
                  </a:cxn>
                  <a:cxn ang="0">
                    <a:pos x="285" y="0"/>
                  </a:cxn>
                  <a:cxn ang="0">
                    <a:pos x="7" y="0"/>
                  </a:cxn>
                  <a:cxn ang="0">
                    <a:pos x="0" y="7"/>
                  </a:cxn>
                  <a:cxn ang="0">
                    <a:pos x="0" y="525"/>
                  </a:cxn>
                  <a:cxn ang="0">
                    <a:pos x="7" y="532"/>
                  </a:cxn>
                  <a:cxn ang="0">
                    <a:pos x="285" y="532"/>
                  </a:cxn>
                  <a:cxn ang="0">
                    <a:pos x="292" y="525"/>
                  </a:cxn>
                  <a:cxn ang="0">
                    <a:pos x="292" y="7"/>
                  </a:cxn>
                </a:cxnLst>
                <a:rect l="0" t="0" r="r" b="b"/>
                <a:pathLst>
                  <a:path w="292" h="532">
                    <a:moveTo>
                      <a:pt x="292" y="7"/>
                    </a:moveTo>
                    <a:cubicBezTo>
                      <a:pt x="292" y="3"/>
                      <a:pt x="289" y="0"/>
                      <a:pt x="285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525"/>
                      <a:pt x="0" y="525"/>
                      <a:pt x="0" y="525"/>
                    </a:cubicBezTo>
                    <a:cubicBezTo>
                      <a:pt x="0" y="529"/>
                      <a:pt x="3" y="532"/>
                      <a:pt x="7" y="532"/>
                    </a:cubicBezTo>
                    <a:cubicBezTo>
                      <a:pt x="285" y="532"/>
                      <a:pt x="285" y="532"/>
                      <a:pt x="285" y="532"/>
                    </a:cubicBezTo>
                    <a:cubicBezTo>
                      <a:pt x="289" y="532"/>
                      <a:pt x="292" y="529"/>
                      <a:pt x="292" y="525"/>
                    </a:cubicBezTo>
                    <a:lnTo>
                      <a:pt x="292" y="7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08" name="Line 39"/>
              <p:cNvSpPr>
                <a:spLocks noChangeShapeType="1"/>
              </p:cNvSpPr>
              <p:nvPr/>
            </p:nvSpPr>
            <p:spPr bwMode="auto">
              <a:xfrm>
                <a:off x="3852863" y="1603375"/>
                <a:ext cx="398463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09" name="Line 40"/>
              <p:cNvSpPr>
                <a:spLocks noChangeShapeType="1"/>
              </p:cNvSpPr>
              <p:nvPr/>
            </p:nvSpPr>
            <p:spPr bwMode="auto">
              <a:xfrm>
                <a:off x="3852863" y="1714500"/>
                <a:ext cx="398463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10" name="Line 41"/>
              <p:cNvSpPr>
                <a:spLocks noChangeShapeType="1"/>
              </p:cNvSpPr>
              <p:nvPr/>
            </p:nvSpPr>
            <p:spPr bwMode="auto">
              <a:xfrm>
                <a:off x="3852863" y="1825625"/>
                <a:ext cx="398463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11" name="Line 42"/>
              <p:cNvSpPr>
                <a:spLocks noChangeShapeType="1"/>
              </p:cNvSpPr>
              <p:nvPr/>
            </p:nvSpPr>
            <p:spPr bwMode="auto">
              <a:xfrm>
                <a:off x="3852863" y="1927225"/>
                <a:ext cx="398463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12" name="Line 43"/>
              <p:cNvSpPr>
                <a:spLocks noChangeShapeType="1"/>
              </p:cNvSpPr>
              <p:nvPr/>
            </p:nvSpPr>
            <p:spPr bwMode="auto">
              <a:xfrm>
                <a:off x="3852863" y="2038350"/>
                <a:ext cx="398463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13" name="Line 44"/>
              <p:cNvSpPr>
                <a:spLocks noChangeShapeType="1"/>
              </p:cNvSpPr>
              <p:nvPr/>
            </p:nvSpPr>
            <p:spPr bwMode="auto">
              <a:xfrm>
                <a:off x="3852863" y="2149475"/>
                <a:ext cx="398463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14" name="Line 45"/>
              <p:cNvSpPr>
                <a:spLocks noChangeShapeType="1"/>
              </p:cNvSpPr>
              <p:nvPr/>
            </p:nvSpPr>
            <p:spPr bwMode="auto">
              <a:xfrm>
                <a:off x="3852863" y="2260600"/>
                <a:ext cx="398463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15" name="Line 46"/>
              <p:cNvSpPr>
                <a:spLocks noChangeShapeType="1"/>
              </p:cNvSpPr>
              <p:nvPr/>
            </p:nvSpPr>
            <p:spPr bwMode="auto">
              <a:xfrm>
                <a:off x="3852863" y="2362200"/>
                <a:ext cx="398463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16" name="Line 47"/>
              <p:cNvSpPr>
                <a:spLocks noChangeShapeType="1"/>
              </p:cNvSpPr>
              <p:nvPr/>
            </p:nvSpPr>
            <p:spPr bwMode="auto">
              <a:xfrm>
                <a:off x="3852863" y="2473325"/>
                <a:ext cx="398463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</p:grpSp>
      </p:grpSp>
      <p:grpSp>
        <p:nvGrpSpPr>
          <p:cNvPr id="217" name="Group 107"/>
          <p:cNvGrpSpPr/>
          <p:nvPr/>
        </p:nvGrpSpPr>
        <p:grpSpPr>
          <a:xfrm>
            <a:off x="7954166" y="1206629"/>
            <a:ext cx="1295400" cy="1295400"/>
            <a:chOff x="76200" y="1905000"/>
            <a:chExt cx="1295400" cy="1295400"/>
          </a:xfrm>
        </p:grpSpPr>
        <p:sp>
          <p:nvSpPr>
            <p:cNvPr id="218" name="Oval 217"/>
            <p:cNvSpPr/>
            <p:nvPr/>
          </p:nvSpPr>
          <p:spPr>
            <a:xfrm>
              <a:off x="76200" y="1905000"/>
              <a:ext cx="1295400" cy="12954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9" name="Freeform 6"/>
            <p:cNvSpPr>
              <a:spLocks noEditPoints="1"/>
            </p:cNvSpPr>
            <p:nvPr/>
          </p:nvSpPr>
          <p:spPr bwMode="auto">
            <a:xfrm>
              <a:off x="485775" y="2165350"/>
              <a:ext cx="459326" cy="796925"/>
            </a:xfrm>
            <a:custGeom>
              <a:avLst/>
              <a:gdLst/>
              <a:ahLst/>
              <a:cxnLst>
                <a:cxn ang="0">
                  <a:pos x="332" y="11"/>
                </a:cxn>
                <a:cxn ang="0">
                  <a:pos x="321" y="0"/>
                </a:cxn>
                <a:cxn ang="0">
                  <a:pos x="11" y="0"/>
                </a:cxn>
                <a:cxn ang="0">
                  <a:pos x="0" y="11"/>
                </a:cxn>
                <a:cxn ang="0">
                  <a:pos x="0" y="565"/>
                </a:cxn>
                <a:cxn ang="0">
                  <a:pos x="11" y="576"/>
                </a:cxn>
                <a:cxn ang="0">
                  <a:pos x="321" y="576"/>
                </a:cxn>
                <a:cxn ang="0">
                  <a:pos x="332" y="565"/>
                </a:cxn>
                <a:cxn ang="0">
                  <a:pos x="332" y="11"/>
                </a:cxn>
                <a:cxn ang="0">
                  <a:pos x="220" y="41"/>
                </a:cxn>
                <a:cxn ang="0">
                  <a:pos x="217" y="44"/>
                </a:cxn>
                <a:cxn ang="0">
                  <a:pos x="119" y="44"/>
                </a:cxn>
                <a:cxn ang="0">
                  <a:pos x="116" y="41"/>
                </a:cxn>
                <a:cxn ang="0">
                  <a:pos x="116" y="39"/>
                </a:cxn>
                <a:cxn ang="0">
                  <a:pos x="119" y="36"/>
                </a:cxn>
                <a:cxn ang="0">
                  <a:pos x="217" y="36"/>
                </a:cxn>
                <a:cxn ang="0">
                  <a:pos x="220" y="39"/>
                </a:cxn>
                <a:cxn ang="0">
                  <a:pos x="220" y="41"/>
                </a:cxn>
                <a:cxn ang="0">
                  <a:pos x="168" y="543"/>
                </a:cxn>
                <a:cxn ang="0">
                  <a:pos x="152" y="527"/>
                </a:cxn>
                <a:cxn ang="0">
                  <a:pos x="168" y="511"/>
                </a:cxn>
                <a:cxn ang="0">
                  <a:pos x="184" y="527"/>
                </a:cxn>
                <a:cxn ang="0">
                  <a:pos x="168" y="543"/>
                </a:cxn>
                <a:cxn ang="0">
                  <a:pos x="300" y="472"/>
                </a:cxn>
                <a:cxn ang="0">
                  <a:pos x="32" y="472"/>
                </a:cxn>
                <a:cxn ang="0">
                  <a:pos x="32" y="88"/>
                </a:cxn>
                <a:cxn ang="0">
                  <a:pos x="300" y="88"/>
                </a:cxn>
                <a:cxn ang="0">
                  <a:pos x="300" y="472"/>
                </a:cxn>
                <a:cxn ang="0">
                  <a:pos x="177" y="156"/>
                </a:cxn>
                <a:cxn ang="0">
                  <a:pos x="246" y="193"/>
                </a:cxn>
                <a:cxn ang="0">
                  <a:pos x="118" y="156"/>
                </a:cxn>
                <a:cxn ang="0">
                  <a:pos x="256" y="232"/>
                </a:cxn>
              </a:cxnLst>
              <a:rect l="0" t="0" r="r" b="b"/>
              <a:pathLst>
                <a:path w="332" h="576">
                  <a:moveTo>
                    <a:pt x="332" y="11"/>
                  </a:moveTo>
                  <a:cubicBezTo>
                    <a:pt x="332" y="5"/>
                    <a:pt x="327" y="0"/>
                    <a:pt x="32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565"/>
                    <a:pt x="0" y="565"/>
                    <a:pt x="0" y="565"/>
                  </a:cubicBezTo>
                  <a:cubicBezTo>
                    <a:pt x="0" y="571"/>
                    <a:pt x="5" y="576"/>
                    <a:pt x="11" y="576"/>
                  </a:cubicBezTo>
                  <a:cubicBezTo>
                    <a:pt x="321" y="576"/>
                    <a:pt x="321" y="576"/>
                    <a:pt x="321" y="576"/>
                  </a:cubicBezTo>
                  <a:cubicBezTo>
                    <a:pt x="327" y="576"/>
                    <a:pt x="332" y="571"/>
                    <a:pt x="332" y="565"/>
                  </a:cubicBezTo>
                  <a:lnTo>
                    <a:pt x="332" y="11"/>
                  </a:lnTo>
                  <a:close/>
                  <a:moveTo>
                    <a:pt x="220" y="41"/>
                  </a:moveTo>
                  <a:cubicBezTo>
                    <a:pt x="220" y="43"/>
                    <a:pt x="219" y="44"/>
                    <a:pt x="217" y="44"/>
                  </a:cubicBezTo>
                  <a:cubicBezTo>
                    <a:pt x="119" y="44"/>
                    <a:pt x="119" y="44"/>
                    <a:pt x="119" y="44"/>
                  </a:cubicBezTo>
                  <a:cubicBezTo>
                    <a:pt x="117" y="44"/>
                    <a:pt x="116" y="43"/>
                    <a:pt x="116" y="41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7"/>
                    <a:pt x="117" y="36"/>
                    <a:pt x="119" y="36"/>
                  </a:cubicBezTo>
                  <a:cubicBezTo>
                    <a:pt x="217" y="36"/>
                    <a:pt x="217" y="36"/>
                    <a:pt x="217" y="36"/>
                  </a:cubicBezTo>
                  <a:cubicBezTo>
                    <a:pt x="219" y="36"/>
                    <a:pt x="220" y="37"/>
                    <a:pt x="220" y="39"/>
                  </a:cubicBezTo>
                  <a:lnTo>
                    <a:pt x="220" y="41"/>
                  </a:lnTo>
                  <a:close/>
                  <a:moveTo>
                    <a:pt x="168" y="543"/>
                  </a:moveTo>
                  <a:cubicBezTo>
                    <a:pt x="159" y="543"/>
                    <a:pt x="152" y="536"/>
                    <a:pt x="152" y="527"/>
                  </a:cubicBezTo>
                  <a:cubicBezTo>
                    <a:pt x="152" y="518"/>
                    <a:pt x="159" y="511"/>
                    <a:pt x="168" y="511"/>
                  </a:cubicBezTo>
                  <a:cubicBezTo>
                    <a:pt x="177" y="511"/>
                    <a:pt x="184" y="518"/>
                    <a:pt x="184" y="527"/>
                  </a:cubicBezTo>
                  <a:cubicBezTo>
                    <a:pt x="184" y="536"/>
                    <a:pt x="177" y="543"/>
                    <a:pt x="168" y="543"/>
                  </a:cubicBezTo>
                  <a:close/>
                  <a:moveTo>
                    <a:pt x="300" y="472"/>
                  </a:moveTo>
                  <a:cubicBezTo>
                    <a:pt x="32" y="472"/>
                    <a:pt x="32" y="472"/>
                    <a:pt x="32" y="472"/>
                  </a:cubicBezTo>
                  <a:cubicBezTo>
                    <a:pt x="32" y="88"/>
                    <a:pt x="32" y="88"/>
                    <a:pt x="32" y="88"/>
                  </a:cubicBezTo>
                  <a:cubicBezTo>
                    <a:pt x="300" y="88"/>
                    <a:pt x="300" y="88"/>
                    <a:pt x="300" y="88"/>
                  </a:cubicBezTo>
                  <a:lnTo>
                    <a:pt x="300" y="472"/>
                  </a:lnTo>
                  <a:close/>
                  <a:moveTo>
                    <a:pt x="177" y="156"/>
                  </a:moveTo>
                  <a:cubicBezTo>
                    <a:pt x="246" y="193"/>
                    <a:pt x="246" y="193"/>
                    <a:pt x="246" y="193"/>
                  </a:cubicBezTo>
                  <a:moveTo>
                    <a:pt x="118" y="156"/>
                  </a:moveTo>
                  <a:cubicBezTo>
                    <a:pt x="256" y="232"/>
                    <a:pt x="256" y="232"/>
                    <a:pt x="256" y="232"/>
                  </a:cubicBezTo>
                </a:path>
              </a:pathLst>
            </a:custGeom>
            <a:noFill/>
            <a:ln w="2857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</p:grpSp>
      <p:grpSp>
        <p:nvGrpSpPr>
          <p:cNvPr id="220" name="Group 117"/>
          <p:cNvGrpSpPr/>
          <p:nvPr/>
        </p:nvGrpSpPr>
        <p:grpSpPr>
          <a:xfrm>
            <a:off x="10011566" y="1206629"/>
            <a:ext cx="1295400" cy="1295400"/>
            <a:chOff x="7391400" y="1905000"/>
            <a:chExt cx="1295400" cy="1295400"/>
          </a:xfrm>
        </p:grpSpPr>
        <p:sp>
          <p:nvSpPr>
            <p:cNvPr id="221" name="Oval 220"/>
            <p:cNvSpPr/>
            <p:nvPr/>
          </p:nvSpPr>
          <p:spPr>
            <a:xfrm>
              <a:off x="7391400" y="1905000"/>
              <a:ext cx="1295400" cy="12954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222" name="Group 30"/>
            <p:cNvGrpSpPr/>
            <p:nvPr/>
          </p:nvGrpSpPr>
          <p:grpSpPr>
            <a:xfrm>
              <a:off x="7598251" y="2190750"/>
              <a:ext cx="926624" cy="817106"/>
              <a:chOff x="2166938" y="3592513"/>
              <a:chExt cx="1719263" cy="1516063"/>
            </a:xfrm>
          </p:grpSpPr>
          <p:sp>
            <p:nvSpPr>
              <p:cNvPr id="223" name="Freeform 11"/>
              <p:cNvSpPr>
                <a:spLocks noEditPoints="1"/>
              </p:cNvSpPr>
              <p:nvPr/>
            </p:nvSpPr>
            <p:spPr bwMode="auto">
              <a:xfrm>
                <a:off x="2166938" y="3592513"/>
                <a:ext cx="1719263" cy="1182688"/>
              </a:xfrm>
              <a:custGeom>
                <a:avLst/>
                <a:gdLst/>
                <a:ahLst/>
                <a:cxnLst>
                  <a:cxn ang="0">
                    <a:pos x="744" y="18"/>
                  </a:cxn>
                  <a:cxn ang="0">
                    <a:pos x="726" y="0"/>
                  </a:cxn>
                  <a:cxn ang="0">
                    <a:pos x="22" y="0"/>
                  </a:cxn>
                  <a:cxn ang="0">
                    <a:pos x="0" y="18"/>
                  </a:cxn>
                  <a:cxn ang="0">
                    <a:pos x="0" y="490"/>
                  </a:cxn>
                  <a:cxn ang="0">
                    <a:pos x="22" y="512"/>
                  </a:cxn>
                  <a:cxn ang="0">
                    <a:pos x="726" y="512"/>
                  </a:cxn>
                  <a:cxn ang="0">
                    <a:pos x="744" y="490"/>
                  </a:cxn>
                  <a:cxn ang="0">
                    <a:pos x="744" y="18"/>
                  </a:cxn>
                  <a:cxn ang="0">
                    <a:pos x="712" y="476"/>
                  </a:cxn>
                  <a:cxn ang="0">
                    <a:pos x="36" y="476"/>
                  </a:cxn>
                  <a:cxn ang="0">
                    <a:pos x="36" y="36"/>
                  </a:cxn>
                  <a:cxn ang="0">
                    <a:pos x="712" y="36"/>
                  </a:cxn>
                  <a:cxn ang="0">
                    <a:pos x="712" y="476"/>
                  </a:cxn>
                </a:cxnLst>
                <a:rect l="0" t="0" r="r" b="b"/>
                <a:pathLst>
                  <a:path w="744" h="512">
                    <a:moveTo>
                      <a:pt x="744" y="18"/>
                    </a:moveTo>
                    <a:cubicBezTo>
                      <a:pt x="744" y="7"/>
                      <a:pt x="737" y="0"/>
                      <a:pt x="72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7"/>
                      <a:pt x="0" y="18"/>
                    </a:cubicBezTo>
                    <a:cubicBezTo>
                      <a:pt x="0" y="490"/>
                      <a:pt x="0" y="490"/>
                      <a:pt x="0" y="490"/>
                    </a:cubicBezTo>
                    <a:cubicBezTo>
                      <a:pt x="0" y="501"/>
                      <a:pt x="11" y="512"/>
                      <a:pt x="22" y="512"/>
                    </a:cubicBezTo>
                    <a:cubicBezTo>
                      <a:pt x="726" y="512"/>
                      <a:pt x="726" y="512"/>
                      <a:pt x="726" y="512"/>
                    </a:cubicBezTo>
                    <a:cubicBezTo>
                      <a:pt x="737" y="512"/>
                      <a:pt x="744" y="501"/>
                      <a:pt x="744" y="490"/>
                    </a:cubicBezTo>
                    <a:lnTo>
                      <a:pt x="744" y="18"/>
                    </a:lnTo>
                    <a:close/>
                    <a:moveTo>
                      <a:pt x="712" y="476"/>
                    </a:moveTo>
                    <a:cubicBezTo>
                      <a:pt x="36" y="476"/>
                      <a:pt x="36" y="476"/>
                      <a:pt x="36" y="476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712" y="36"/>
                      <a:pt x="712" y="36"/>
                      <a:pt x="712" y="36"/>
                    </a:cubicBezTo>
                    <a:lnTo>
                      <a:pt x="712" y="476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24" name="Freeform 12"/>
              <p:cNvSpPr>
                <a:spLocks/>
              </p:cNvSpPr>
              <p:nvPr/>
            </p:nvSpPr>
            <p:spPr bwMode="auto">
              <a:xfrm>
                <a:off x="2646363" y="4849813"/>
                <a:ext cx="749300" cy="258763"/>
              </a:xfrm>
              <a:custGeom>
                <a:avLst/>
                <a:gdLst/>
                <a:ahLst/>
                <a:cxnLst>
                  <a:cxn ang="0">
                    <a:pos x="314" y="84"/>
                  </a:cxn>
                  <a:cxn ang="0">
                    <a:pos x="243" y="84"/>
                  </a:cxn>
                  <a:cxn ang="0">
                    <a:pos x="242" y="84"/>
                  </a:cxn>
                  <a:cxn ang="0">
                    <a:pos x="220" y="63"/>
                  </a:cxn>
                  <a:cxn ang="0">
                    <a:pos x="220" y="0"/>
                  </a:cxn>
                  <a:cxn ang="0">
                    <a:pos x="104" y="0"/>
                  </a:cxn>
                  <a:cxn ang="0">
                    <a:pos x="104" y="63"/>
                  </a:cxn>
                  <a:cxn ang="0">
                    <a:pos x="85" y="84"/>
                  </a:cxn>
                  <a:cxn ang="0">
                    <a:pos x="84" y="84"/>
                  </a:cxn>
                  <a:cxn ang="0">
                    <a:pos x="13" y="84"/>
                  </a:cxn>
                  <a:cxn ang="0">
                    <a:pos x="0" y="94"/>
                  </a:cxn>
                  <a:cxn ang="0">
                    <a:pos x="0" y="98"/>
                  </a:cxn>
                  <a:cxn ang="0">
                    <a:pos x="13" y="112"/>
                  </a:cxn>
                  <a:cxn ang="0">
                    <a:pos x="314" y="112"/>
                  </a:cxn>
                  <a:cxn ang="0">
                    <a:pos x="324" y="98"/>
                  </a:cxn>
                  <a:cxn ang="0">
                    <a:pos x="324" y="94"/>
                  </a:cxn>
                  <a:cxn ang="0">
                    <a:pos x="314" y="84"/>
                  </a:cxn>
                </a:cxnLst>
                <a:rect l="0" t="0" r="r" b="b"/>
                <a:pathLst>
                  <a:path w="324" h="112">
                    <a:moveTo>
                      <a:pt x="314" y="84"/>
                    </a:moveTo>
                    <a:cubicBezTo>
                      <a:pt x="243" y="84"/>
                      <a:pt x="243" y="84"/>
                      <a:pt x="243" y="84"/>
                    </a:cubicBezTo>
                    <a:cubicBezTo>
                      <a:pt x="242" y="84"/>
                      <a:pt x="242" y="84"/>
                      <a:pt x="242" y="84"/>
                    </a:cubicBezTo>
                    <a:cubicBezTo>
                      <a:pt x="231" y="84"/>
                      <a:pt x="220" y="74"/>
                      <a:pt x="220" y="63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4" y="63"/>
                      <a:pt x="104" y="63"/>
                      <a:pt x="104" y="63"/>
                    </a:cubicBezTo>
                    <a:cubicBezTo>
                      <a:pt x="104" y="74"/>
                      <a:pt x="96" y="84"/>
                      <a:pt x="85" y="84"/>
                    </a:cubicBezTo>
                    <a:cubicBezTo>
                      <a:pt x="84" y="84"/>
                      <a:pt x="84" y="84"/>
                      <a:pt x="84" y="84"/>
                    </a:cubicBezTo>
                    <a:cubicBezTo>
                      <a:pt x="13" y="84"/>
                      <a:pt x="13" y="84"/>
                      <a:pt x="13" y="84"/>
                    </a:cubicBezTo>
                    <a:cubicBezTo>
                      <a:pt x="7" y="84"/>
                      <a:pt x="0" y="88"/>
                      <a:pt x="0" y="9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5"/>
                      <a:pt x="7" y="112"/>
                      <a:pt x="13" y="112"/>
                    </a:cubicBezTo>
                    <a:cubicBezTo>
                      <a:pt x="314" y="112"/>
                      <a:pt x="314" y="112"/>
                      <a:pt x="314" y="112"/>
                    </a:cubicBezTo>
                    <a:cubicBezTo>
                      <a:pt x="320" y="112"/>
                      <a:pt x="324" y="105"/>
                      <a:pt x="324" y="98"/>
                    </a:cubicBezTo>
                    <a:cubicBezTo>
                      <a:pt x="324" y="94"/>
                      <a:pt x="324" y="94"/>
                      <a:pt x="324" y="94"/>
                    </a:cubicBezTo>
                    <a:cubicBezTo>
                      <a:pt x="324" y="88"/>
                      <a:pt x="320" y="84"/>
                      <a:pt x="314" y="84"/>
                    </a:cubicBezTo>
                    <a:close/>
                  </a:path>
                </a:pathLst>
              </a:cu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25" name="Line 13"/>
              <p:cNvSpPr>
                <a:spLocks noChangeShapeType="1"/>
              </p:cNvSpPr>
              <p:nvPr/>
            </p:nvSpPr>
            <p:spPr bwMode="auto">
              <a:xfrm>
                <a:off x="3262313" y="3852863"/>
                <a:ext cx="346075" cy="18573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26" name="Line 14"/>
              <p:cNvSpPr>
                <a:spLocks noChangeShapeType="1"/>
              </p:cNvSpPr>
              <p:nvPr/>
            </p:nvSpPr>
            <p:spPr bwMode="auto">
              <a:xfrm>
                <a:off x="2965450" y="3852863"/>
                <a:ext cx="693738" cy="381000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</p:grpSp>
      </p:grpSp>
      <p:sp>
        <p:nvSpPr>
          <p:cNvPr id="227" name="Hexagon 226"/>
          <p:cNvSpPr/>
          <p:nvPr/>
        </p:nvSpPr>
        <p:spPr>
          <a:xfrm>
            <a:off x="8982866" y="3040739"/>
            <a:ext cx="1295400" cy="381000"/>
          </a:xfrm>
          <a:prstGeom prst="hexagon">
            <a:avLst/>
          </a:prstGeom>
          <a:noFill/>
          <a:ln>
            <a:solidFill>
              <a:srgbClr val="818E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rgbClr val="818E8F"/>
                </a:solidFill>
              </a:rPr>
              <a:t>Switch</a:t>
            </a:r>
            <a:endParaRPr lang="he-IL" dirty="0">
              <a:solidFill>
                <a:srgbClr val="818E8F"/>
              </a:solidFill>
            </a:endParaRPr>
          </a:p>
        </p:txBody>
      </p:sp>
      <p:sp>
        <p:nvSpPr>
          <p:cNvPr id="228" name="Hexagon 227"/>
          <p:cNvSpPr/>
          <p:nvPr/>
        </p:nvSpPr>
        <p:spPr>
          <a:xfrm>
            <a:off x="8982866" y="4119563"/>
            <a:ext cx="1295400" cy="381000"/>
          </a:xfrm>
          <a:prstGeom prst="hexagon">
            <a:avLst/>
          </a:prstGeom>
          <a:noFill/>
          <a:ln>
            <a:solidFill>
              <a:srgbClr val="818E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rgbClr val="818E8F"/>
                </a:solidFill>
              </a:rPr>
              <a:t>Switch</a:t>
            </a:r>
            <a:endParaRPr lang="he-IL" dirty="0">
              <a:solidFill>
                <a:srgbClr val="818E8F"/>
              </a:solidFill>
            </a:endParaRPr>
          </a:p>
        </p:txBody>
      </p:sp>
      <p:cxnSp>
        <p:nvCxnSpPr>
          <p:cNvPr id="229" name="Straight Connector 228"/>
          <p:cNvCxnSpPr>
            <a:stCxn id="218" idx="4"/>
            <a:endCxn id="227" idx="4"/>
          </p:cNvCxnSpPr>
          <p:nvPr/>
        </p:nvCxnSpPr>
        <p:spPr>
          <a:xfrm>
            <a:off x="8601866" y="2502029"/>
            <a:ext cx="476250" cy="538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>
            <a:stCxn id="221" idx="4"/>
            <a:endCxn id="227" idx="5"/>
          </p:cNvCxnSpPr>
          <p:nvPr/>
        </p:nvCxnSpPr>
        <p:spPr>
          <a:xfrm flipH="1">
            <a:off x="10183016" y="2502029"/>
            <a:ext cx="476250" cy="538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>
            <a:stCxn id="228" idx="1"/>
            <a:endCxn id="185" idx="0"/>
          </p:cNvCxnSpPr>
          <p:nvPr/>
        </p:nvCxnSpPr>
        <p:spPr>
          <a:xfrm>
            <a:off x="10183016" y="4500563"/>
            <a:ext cx="476250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2" name="Group 146"/>
          <p:cNvGrpSpPr/>
          <p:nvPr/>
        </p:nvGrpSpPr>
        <p:grpSpPr>
          <a:xfrm>
            <a:off x="7954166" y="4881563"/>
            <a:ext cx="1295400" cy="1295400"/>
            <a:chOff x="7543800" y="3429000"/>
            <a:chExt cx="1295400" cy="1295400"/>
          </a:xfrm>
        </p:grpSpPr>
        <p:sp>
          <p:nvSpPr>
            <p:cNvPr id="233" name="Oval 232"/>
            <p:cNvSpPr/>
            <p:nvPr/>
          </p:nvSpPr>
          <p:spPr>
            <a:xfrm>
              <a:off x="7543800" y="3429000"/>
              <a:ext cx="1295400" cy="12954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234" name="Group 40"/>
            <p:cNvGrpSpPr/>
            <p:nvPr/>
          </p:nvGrpSpPr>
          <p:grpSpPr>
            <a:xfrm>
              <a:off x="7683910" y="3733800"/>
              <a:ext cx="1002890" cy="609600"/>
              <a:chOff x="3044825" y="1419225"/>
              <a:chExt cx="2024063" cy="1230313"/>
            </a:xfrm>
          </p:grpSpPr>
          <p:sp>
            <p:nvSpPr>
              <p:cNvPr id="235" name="Freeform 18"/>
              <p:cNvSpPr>
                <a:spLocks/>
              </p:cNvSpPr>
              <p:nvPr/>
            </p:nvSpPr>
            <p:spPr bwMode="auto">
              <a:xfrm>
                <a:off x="3044825" y="1603375"/>
                <a:ext cx="590550" cy="1046163"/>
              </a:xfrm>
              <a:custGeom>
                <a:avLst/>
                <a:gdLst/>
                <a:ahLst/>
                <a:cxnLst>
                  <a:cxn ang="0">
                    <a:pos x="256" y="7"/>
                  </a:cxn>
                  <a:cxn ang="0">
                    <a:pos x="249" y="0"/>
                  </a:cxn>
                  <a:cxn ang="0">
                    <a:pos x="7" y="0"/>
                  </a:cxn>
                  <a:cxn ang="0">
                    <a:pos x="0" y="7"/>
                  </a:cxn>
                  <a:cxn ang="0">
                    <a:pos x="0" y="445"/>
                  </a:cxn>
                  <a:cxn ang="0">
                    <a:pos x="7" y="452"/>
                  </a:cxn>
                  <a:cxn ang="0">
                    <a:pos x="249" y="452"/>
                  </a:cxn>
                  <a:cxn ang="0">
                    <a:pos x="256" y="445"/>
                  </a:cxn>
                  <a:cxn ang="0">
                    <a:pos x="256" y="7"/>
                  </a:cxn>
                </a:cxnLst>
                <a:rect l="0" t="0" r="r" b="b"/>
                <a:pathLst>
                  <a:path w="256" h="452">
                    <a:moveTo>
                      <a:pt x="256" y="7"/>
                    </a:moveTo>
                    <a:cubicBezTo>
                      <a:pt x="256" y="3"/>
                      <a:pt x="253" y="0"/>
                      <a:pt x="249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445"/>
                      <a:pt x="0" y="445"/>
                      <a:pt x="0" y="445"/>
                    </a:cubicBezTo>
                    <a:cubicBezTo>
                      <a:pt x="0" y="449"/>
                      <a:pt x="3" y="452"/>
                      <a:pt x="7" y="452"/>
                    </a:cubicBezTo>
                    <a:cubicBezTo>
                      <a:pt x="249" y="452"/>
                      <a:pt x="249" y="452"/>
                      <a:pt x="249" y="452"/>
                    </a:cubicBezTo>
                    <a:cubicBezTo>
                      <a:pt x="253" y="452"/>
                      <a:pt x="256" y="449"/>
                      <a:pt x="256" y="445"/>
                    </a:cubicBezTo>
                    <a:lnTo>
                      <a:pt x="256" y="7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36" name="Line 19"/>
              <p:cNvSpPr>
                <a:spLocks noChangeShapeType="1"/>
              </p:cNvSpPr>
              <p:nvPr/>
            </p:nvSpPr>
            <p:spPr bwMode="auto">
              <a:xfrm>
                <a:off x="3187700" y="1808163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37" name="Line 20"/>
              <p:cNvSpPr>
                <a:spLocks noChangeShapeType="1"/>
              </p:cNvSpPr>
              <p:nvPr/>
            </p:nvSpPr>
            <p:spPr bwMode="auto">
              <a:xfrm>
                <a:off x="3187700" y="1890713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38" name="Line 21"/>
              <p:cNvSpPr>
                <a:spLocks noChangeShapeType="1"/>
              </p:cNvSpPr>
              <p:nvPr/>
            </p:nvSpPr>
            <p:spPr bwMode="auto">
              <a:xfrm>
                <a:off x="3187700" y="1973263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39" name="Line 22"/>
              <p:cNvSpPr>
                <a:spLocks noChangeShapeType="1"/>
              </p:cNvSpPr>
              <p:nvPr/>
            </p:nvSpPr>
            <p:spPr bwMode="auto">
              <a:xfrm>
                <a:off x="3187700" y="2057400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40" name="Line 23"/>
              <p:cNvSpPr>
                <a:spLocks noChangeShapeType="1"/>
              </p:cNvSpPr>
              <p:nvPr/>
            </p:nvSpPr>
            <p:spPr bwMode="auto">
              <a:xfrm>
                <a:off x="3187700" y="2139950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41" name="Line 24"/>
              <p:cNvSpPr>
                <a:spLocks noChangeShapeType="1"/>
              </p:cNvSpPr>
              <p:nvPr/>
            </p:nvSpPr>
            <p:spPr bwMode="auto">
              <a:xfrm>
                <a:off x="3187700" y="2224088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42" name="Line 25"/>
              <p:cNvSpPr>
                <a:spLocks noChangeShapeType="1"/>
              </p:cNvSpPr>
              <p:nvPr/>
            </p:nvSpPr>
            <p:spPr bwMode="auto">
              <a:xfrm>
                <a:off x="3187700" y="2306638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43" name="Line 26"/>
              <p:cNvSpPr>
                <a:spLocks noChangeShapeType="1"/>
              </p:cNvSpPr>
              <p:nvPr/>
            </p:nvSpPr>
            <p:spPr bwMode="auto">
              <a:xfrm>
                <a:off x="3187700" y="2390775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44" name="Line 27"/>
              <p:cNvSpPr>
                <a:spLocks noChangeShapeType="1"/>
              </p:cNvSpPr>
              <p:nvPr/>
            </p:nvSpPr>
            <p:spPr bwMode="auto">
              <a:xfrm>
                <a:off x="3187700" y="2473325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45" name="Freeform 28"/>
              <p:cNvSpPr>
                <a:spLocks/>
              </p:cNvSpPr>
              <p:nvPr/>
            </p:nvSpPr>
            <p:spPr bwMode="auto">
              <a:xfrm>
                <a:off x="4476750" y="1603375"/>
                <a:ext cx="592138" cy="1046163"/>
              </a:xfrm>
              <a:custGeom>
                <a:avLst/>
                <a:gdLst/>
                <a:ahLst/>
                <a:cxnLst>
                  <a:cxn ang="0">
                    <a:pos x="256" y="7"/>
                  </a:cxn>
                  <a:cxn ang="0">
                    <a:pos x="249" y="0"/>
                  </a:cxn>
                  <a:cxn ang="0">
                    <a:pos x="7" y="0"/>
                  </a:cxn>
                  <a:cxn ang="0">
                    <a:pos x="0" y="7"/>
                  </a:cxn>
                  <a:cxn ang="0">
                    <a:pos x="0" y="445"/>
                  </a:cxn>
                  <a:cxn ang="0">
                    <a:pos x="7" y="452"/>
                  </a:cxn>
                  <a:cxn ang="0">
                    <a:pos x="249" y="452"/>
                  </a:cxn>
                  <a:cxn ang="0">
                    <a:pos x="256" y="445"/>
                  </a:cxn>
                  <a:cxn ang="0">
                    <a:pos x="256" y="7"/>
                  </a:cxn>
                </a:cxnLst>
                <a:rect l="0" t="0" r="r" b="b"/>
                <a:pathLst>
                  <a:path w="256" h="452">
                    <a:moveTo>
                      <a:pt x="256" y="7"/>
                    </a:moveTo>
                    <a:cubicBezTo>
                      <a:pt x="256" y="3"/>
                      <a:pt x="253" y="0"/>
                      <a:pt x="249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445"/>
                      <a:pt x="0" y="445"/>
                      <a:pt x="0" y="445"/>
                    </a:cubicBezTo>
                    <a:cubicBezTo>
                      <a:pt x="0" y="449"/>
                      <a:pt x="3" y="452"/>
                      <a:pt x="7" y="452"/>
                    </a:cubicBezTo>
                    <a:cubicBezTo>
                      <a:pt x="249" y="452"/>
                      <a:pt x="249" y="452"/>
                      <a:pt x="249" y="452"/>
                    </a:cubicBezTo>
                    <a:cubicBezTo>
                      <a:pt x="253" y="452"/>
                      <a:pt x="256" y="449"/>
                      <a:pt x="256" y="445"/>
                    </a:cubicBezTo>
                    <a:lnTo>
                      <a:pt x="256" y="7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46" name="Line 29"/>
              <p:cNvSpPr>
                <a:spLocks noChangeShapeType="1"/>
              </p:cNvSpPr>
              <p:nvPr/>
            </p:nvSpPr>
            <p:spPr bwMode="auto">
              <a:xfrm>
                <a:off x="4621213" y="1808163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47" name="Line 30"/>
              <p:cNvSpPr>
                <a:spLocks noChangeShapeType="1"/>
              </p:cNvSpPr>
              <p:nvPr/>
            </p:nvSpPr>
            <p:spPr bwMode="auto">
              <a:xfrm>
                <a:off x="4621213" y="1890713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48" name="Line 31"/>
              <p:cNvSpPr>
                <a:spLocks noChangeShapeType="1"/>
              </p:cNvSpPr>
              <p:nvPr/>
            </p:nvSpPr>
            <p:spPr bwMode="auto">
              <a:xfrm>
                <a:off x="4621213" y="1973263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49" name="Line 32"/>
              <p:cNvSpPr>
                <a:spLocks noChangeShapeType="1"/>
              </p:cNvSpPr>
              <p:nvPr/>
            </p:nvSpPr>
            <p:spPr bwMode="auto">
              <a:xfrm>
                <a:off x="4621213" y="2057400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50" name="Line 33"/>
              <p:cNvSpPr>
                <a:spLocks noChangeShapeType="1"/>
              </p:cNvSpPr>
              <p:nvPr/>
            </p:nvSpPr>
            <p:spPr bwMode="auto">
              <a:xfrm>
                <a:off x="4621213" y="2139950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51" name="Line 34"/>
              <p:cNvSpPr>
                <a:spLocks noChangeShapeType="1"/>
              </p:cNvSpPr>
              <p:nvPr/>
            </p:nvSpPr>
            <p:spPr bwMode="auto">
              <a:xfrm>
                <a:off x="4621213" y="2224088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52" name="Line 35"/>
              <p:cNvSpPr>
                <a:spLocks noChangeShapeType="1"/>
              </p:cNvSpPr>
              <p:nvPr/>
            </p:nvSpPr>
            <p:spPr bwMode="auto">
              <a:xfrm>
                <a:off x="4621213" y="2306638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53" name="Line 36"/>
              <p:cNvSpPr>
                <a:spLocks noChangeShapeType="1"/>
              </p:cNvSpPr>
              <p:nvPr/>
            </p:nvSpPr>
            <p:spPr bwMode="auto">
              <a:xfrm>
                <a:off x="4621213" y="2390775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54" name="Line 37"/>
              <p:cNvSpPr>
                <a:spLocks noChangeShapeType="1"/>
              </p:cNvSpPr>
              <p:nvPr/>
            </p:nvSpPr>
            <p:spPr bwMode="auto">
              <a:xfrm>
                <a:off x="4621213" y="2473325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55" name="Freeform 38"/>
              <p:cNvSpPr>
                <a:spLocks/>
              </p:cNvSpPr>
              <p:nvPr/>
            </p:nvSpPr>
            <p:spPr bwMode="auto">
              <a:xfrm>
                <a:off x="3719513" y="1419225"/>
                <a:ext cx="674688" cy="1230313"/>
              </a:xfrm>
              <a:custGeom>
                <a:avLst/>
                <a:gdLst/>
                <a:ahLst/>
                <a:cxnLst>
                  <a:cxn ang="0">
                    <a:pos x="292" y="7"/>
                  </a:cxn>
                  <a:cxn ang="0">
                    <a:pos x="285" y="0"/>
                  </a:cxn>
                  <a:cxn ang="0">
                    <a:pos x="7" y="0"/>
                  </a:cxn>
                  <a:cxn ang="0">
                    <a:pos x="0" y="7"/>
                  </a:cxn>
                  <a:cxn ang="0">
                    <a:pos x="0" y="525"/>
                  </a:cxn>
                  <a:cxn ang="0">
                    <a:pos x="7" y="532"/>
                  </a:cxn>
                  <a:cxn ang="0">
                    <a:pos x="285" y="532"/>
                  </a:cxn>
                  <a:cxn ang="0">
                    <a:pos x="292" y="525"/>
                  </a:cxn>
                  <a:cxn ang="0">
                    <a:pos x="292" y="7"/>
                  </a:cxn>
                </a:cxnLst>
                <a:rect l="0" t="0" r="r" b="b"/>
                <a:pathLst>
                  <a:path w="292" h="532">
                    <a:moveTo>
                      <a:pt x="292" y="7"/>
                    </a:moveTo>
                    <a:cubicBezTo>
                      <a:pt x="292" y="3"/>
                      <a:pt x="289" y="0"/>
                      <a:pt x="285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525"/>
                      <a:pt x="0" y="525"/>
                      <a:pt x="0" y="525"/>
                    </a:cubicBezTo>
                    <a:cubicBezTo>
                      <a:pt x="0" y="529"/>
                      <a:pt x="3" y="532"/>
                      <a:pt x="7" y="532"/>
                    </a:cubicBezTo>
                    <a:cubicBezTo>
                      <a:pt x="285" y="532"/>
                      <a:pt x="285" y="532"/>
                      <a:pt x="285" y="532"/>
                    </a:cubicBezTo>
                    <a:cubicBezTo>
                      <a:pt x="289" y="532"/>
                      <a:pt x="292" y="529"/>
                      <a:pt x="292" y="525"/>
                    </a:cubicBezTo>
                    <a:lnTo>
                      <a:pt x="292" y="7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56" name="Line 39"/>
              <p:cNvSpPr>
                <a:spLocks noChangeShapeType="1"/>
              </p:cNvSpPr>
              <p:nvPr/>
            </p:nvSpPr>
            <p:spPr bwMode="auto">
              <a:xfrm>
                <a:off x="3852863" y="1603375"/>
                <a:ext cx="398463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57" name="Line 40"/>
              <p:cNvSpPr>
                <a:spLocks noChangeShapeType="1"/>
              </p:cNvSpPr>
              <p:nvPr/>
            </p:nvSpPr>
            <p:spPr bwMode="auto">
              <a:xfrm>
                <a:off x="3852863" y="1714500"/>
                <a:ext cx="398463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58" name="Line 41"/>
              <p:cNvSpPr>
                <a:spLocks noChangeShapeType="1"/>
              </p:cNvSpPr>
              <p:nvPr/>
            </p:nvSpPr>
            <p:spPr bwMode="auto">
              <a:xfrm>
                <a:off x="3852863" y="1825625"/>
                <a:ext cx="398463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59" name="Line 42"/>
              <p:cNvSpPr>
                <a:spLocks noChangeShapeType="1"/>
              </p:cNvSpPr>
              <p:nvPr/>
            </p:nvSpPr>
            <p:spPr bwMode="auto">
              <a:xfrm>
                <a:off x="3852863" y="1927225"/>
                <a:ext cx="398463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60" name="Line 43"/>
              <p:cNvSpPr>
                <a:spLocks noChangeShapeType="1"/>
              </p:cNvSpPr>
              <p:nvPr/>
            </p:nvSpPr>
            <p:spPr bwMode="auto">
              <a:xfrm>
                <a:off x="3852863" y="2038350"/>
                <a:ext cx="398463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61" name="Line 44"/>
              <p:cNvSpPr>
                <a:spLocks noChangeShapeType="1"/>
              </p:cNvSpPr>
              <p:nvPr/>
            </p:nvSpPr>
            <p:spPr bwMode="auto">
              <a:xfrm>
                <a:off x="3852863" y="2149475"/>
                <a:ext cx="398463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62" name="Line 45"/>
              <p:cNvSpPr>
                <a:spLocks noChangeShapeType="1"/>
              </p:cNvSpPr>
              <p:nvPr/>
            </p:nvSpPr>
            <p:spPr bwMode="auto">
              <a:xfrm>
                <a:off x="3852863" y="2260600"/>
                <a:ext cx="398463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63" name="Line 46"/>
              <p:cNvSpPr>
                <a:spLocks noChangeShapeType="1"/>
              </p:cNvSpPr>
              <p:nvPr/>
            </p:nvSpPr>
            <p:spPr bwMode="auto">
              <a:xfrm>
                <a:off x="3852863" y="2362200"/>
                <a:ext cx="398463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64" name="Line 47"/>
              <p:cNvSpPr>
                <a:spLocks noChangeShapeType="1"/>
              </p:cNvSpPr>
              <p:nvPr/>
            </p:nvSpPr>
            <p:spPr bwMode="auto">
              <a:xfrm>
                <a:off x="3852863" y="2473325"/>
                <a:ext cx="398463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</p:grpSp>
      </p:grpSp>
      <p:cxnSp>
        <p:nvCxnSpPr>
          <p:cNvPr id="265" name="Straight Connector 264"/>
          <p:cNvCxnSpPr>
            <a:stCxn id="228" idx="2"/>
            <a:endCxn id="233" idx="0"/>
          </p:cNvCxnSpPr>
          <p:nvPr/>
        </p:nvCxnSpPr>
        <p:spPr>
          <a:xfrm flipH="1">
            <a:off x="8601866" y="4500563"/>
            <a:ext cx="476250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/>
          <p:cNvCxnSpPr/>
          <p:nvPr/>
        </p:nvCxnSpPr>
        <p:spPr>
          <a:xfrm flipV="1">
            <a:off x="9635200" y="3421739"/>
            <a:ext cx="0" cy="697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5-Point Star 90"/>
          <p:cNvSpPr/>
          <p:nvPr/>
        </p:nvSpPr>
        <p:spPr>
          <a:xfrm>
            <a:off x="8824612" y="1211388"/>
            <a:ext cx="284983" cy="284983"/>
          </a:xfrm>
          <a:prstGeom prst="star5">
            <a:avLst/>
          </a:prstGeom>
          <a:noFill/>
          <a:ln w="28575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2" name="5-Point Star 91"/>
          <p:cNvSpPr/>
          <p:nvPr/>
        </p:nvSpPr>
        <p:spPr>
          <a:xfrm>
            <a:off x="10861345" y="4878968"/>
            <a:ext cx="284983" cy="284983"/>
          </a:xfrm>
          <a:prstGeom prst="star5">
            <a:avLst/>
          </a:prstGeom>
          <a:noFill/>
          <a:ln w="28575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98342" y="1677045"/>
            <a:ext cx="860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Alice</a:t>
            </a:r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11351892" y="1626427"/>
            <a:ext cx="64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Bob</a:t>
            </a:r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7353954" y="5358804"/>
            <a:ext cx="64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</a:t>
            </a:r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11294677" y="5358804"/>
            <a:ext cx="835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27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Simplified FSM - Firewall</a:t>
            </a:r>
            <a:endParaRPr lang="he-IL" dirty="0"/>
          </a:p>
        </p:txBody>
      </p:sp>
      <p:sp>
        <p:nvSpPr>
          <p:cNvPr id="30" name="Rounded Rectangle 29"/>
          <p:cNvSpPr/>
          <p:nvPr/>
        </p:nvSpPr>
        <p:spPr>
          <a:xfrm>
            <a:off x="3041875" y="1523999"/>
            <a:ext cx="6925085" cy="5027023"/>
          </a:xfrm>
          <a:prstGeom prst="roundRect">
            <a:avLst/>
          </a:prstGeom>
          <a:noFill/>
          <a:ln>
            <a:solidFill>
              <a:srgbClr val="0B9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400" dirty="0">
              <a:solidFill>
                <a:srgbClr val="0B9B80"/>
              </a:solidFill>
            </a:endParaRPr>
          </a:p>
        </p:txBody>
      </p:sp>
      <p:cxnSp>
        <p:nvCxnSpPr>
          <p:cNvPr id="34" name="Elbow Connector 33"/>
          <p:cNvCxnSpPr>
            <a:stCxn id="111" idx="6"/>
            <a:endCxn id="30" idx="1"/>
          </p:cNvCxnSpPr>
          <p:nvPr/>
        </p:nvCxnSpPr>
        <p:spPr>
          <a:xfrm>
            <a:off x="1846590" y="2324100"/>
            <a:ext cx="1195285" cy="1713411"/>
          </a:xfrm>
          <a:prstGeom prst="bentConnector3">
            <a:avLst>
              <a:gd name="adj1" fmla="val 50000"/>
            </a:avLst>
          </a:prstGeom>
          <a:ln w="19050">
            <a:solidFill>
              <a:srgbClr val="818E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114" idx="6"/>
            <a:endCxn id="30" idx="1"/>
          </p:cNvCxnSpPr>
          <p:nvPr/>
        </p:nvCxnSpPr>
        <p:spPr>
          <a:xfrm flipV="1">
            <a:off x="1975264" y="4037511"/>
            <a:ext cx="1066611" cy="1639389"/>
          </a:xfrm>
          <a:prstGeom prst="bentConnector3">
            <a:avLst>
              <a:gd name="adj1" fmla="val 50000"/>
            </a:avLst>
          </a:prstGeom>
          <a:ln w="19050">
            <a:solidFill>
              <a:srgbClr val="818E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132"/>
          <p:cNvGrpSpPr/>
          <p:nvPr/>
        </p:nvGrpSpPr>
        <p:grpSpPr>
          <a:xfrm>
            <a:off x="265440" y="1676400"/>
            <a:ext cx="1581150" cy="1295400"/>
            <a:chOff x="171450" y="1676400"/>
            <a:chExt cx="1581150" cy="1295400"/>
          </a:xfrm>
        </p:grpSpPr>
        <p:grpSp>
          <p:nvGrpSpPr>
            <p:cNvPr id="4" name="Group 109"/>
            <p:cNvGrpSpPr/>
            <p:nvPr/>
          </p:nvGrpSpPr>
          <p:grpSpPr>
            <a:xfrm>
              <a:off x="457200" y="1676400"/>
              <a:ext cx="1295400" cy="1295400"/>
              <a:chOff x="76200" y="1905000"/>
              <a:chExt cx="1295400" cy="1295400"/>
            </a:xfrm>
          </p:grpSpPr>
          <p:sp>
            <p:nvSpPr>
              <p:cNvPr id="111" name="Oval 110"/>
              <p:cNvSpPr/>
              <p:nvPr/>
            </p:nvSpPr>
            <p:spPr>
              <a:xfrm>
                <a:off x="76200" y="1905000"/>
                <a:ext cx="1295400" cy="12954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12" name="Freeform 6"/>
              <p:cNvSpPr>
                <a:spLocks noEditPoints="1"/>
              </p:cNvSpPr>
              <p:nvPr/>
            </p:nvSpPr>
            <p:spPr bwMode="auto">
              <a:xfrm>
                <a:off x="485775" y="2165350"/>
                <a:ext cx="459326" cy="796925"/>
              </a:xfrm>
              <a:custGeom>
                <a:avLst/>
                <a:gdLst/>
                <a:ahLst/>
                <a:cxnLst>
                  <a:cxn ang="0">
                    <a:pos x="332" y="11"/>
                  </a:cxn>
                  <a:cxn ang="0">
                    <a:pos x="321" y="0"/>
                  </a:cxn>
                  <a:cxn ang="0">
                    <a:pos x="11" y="0"/>
                  </a:cxn>
                  <a:cxn ang="0">
                    <a:pos x="0" y="11"/>
                  </a:cxn>
                  <a:cxn ang="0">
                    <a:pos x="0" y="565"/>
                  </a:cxn>
                  <a:cxn ang="0">
                    <a:pos x="11" y="576"/>
                  </a:cxn>
                  <a:cxn ang="0">
                    <a:pos x="321" y="576"/>
                  </a:cxn>
                  <a:cxn ang="0">
                    <a:pos x="332" y="565"/>
                  </a:cxn>
                  <a:cxn ang="0">
                    <a:pos x="332" y="11"/>
                  </a:cxn>
                  <a:cxn ang="0">
                    <a:pos x="220" y="41"/>
                  </a:cxn>
                  <a:cxn ang="0">
                    <a:pos x="217" y="44"/>
                  </a:cxn>
                  <a:cxn ang="0">
                    <a:pos x="119" y="44"/>
                  </a:cxn>
                  <a:cxn ang="0">
                    <a:pos x="116" y="41"/>
                  </a:cxn>
                  <a:cxn ang="0">
                    <a:pos x="116" y="39"/>
                  </a:cxn>
                  <a:cxn ang="0">
                    <a:pos x="119" y="36"/>
                  </a:cxn>
                  <a:cxn ang="0">
                    <a:pos x="217" y="36"/>
                  </a:cxn>
                  <a:cxn ang="0">
                    <a:pos x="220" y="39"/>
                  </a:cxn>
                  <a:cxn ang="0">
                    <a:pos x="220" y="41"/>
                  </a:cxn>
                  <a:cxn ang="0">
                    <a:pos x="168" y="543"/>
                  </a:cxn>
                  <a:cxn ang="0">
                    <a:pos x="152" y="527"/>
                  </a:cxn>
                  <a:cxn ang="0">
                    <a:pos x="168" y="511"/>
                  </a:cxn>
                  <a:cxn ang="0">
                    <a:pos x="184" y="527"/>
                  </a:cxn>
                  <a:cxn ang="0">
                    <a:pos x="168" y="543"/>
                  </a:cxn>
                  <a:cxn ang="0">
                    <a:pos x="300" y="472"/>
                  </a:cxn>
                  <a:cxn ang="0">
                    <a:pos x="32" y="472"/>
                  </a:cxn>
                  <a:cxn ang="0">
                    <a:pos x="32" y="88"/>
                  </a:cxn>
                  <a:cxn ang="0">
                    <a:pos x="300" y="88"/>
                  </a:cxn>
                  <a:cxn ang="0">
                    <a:pos x="300" y="472"/>
                  </a:cxn>
                  <a:cxn ang="0">
                    <a:pos x="177" y="156"/>
                  </a:cxn>
                  <a:cxn ang="0">
                    <a:pos x="246" y="193"/>
                  </a:cxn>
                  <a:cxn ang="0">
                    <a:pos x="118" y="156"/>
                  </a:cxn>
                  <a:cxn ang="0">
                    <a:pos x="256" y="232"/>
                  </a:cxn>
                </a:cxnLst>
                <a:rect l="0" t="0" r="r" b="b"/>
                <a:pathLst>
                  <a:path w="332" h="576">
                    <a:moveTo>
                      <a:pt x="332" y="11"/>
                    </a:moveTo>
                    <a:cubicBezTo>
                      <a:pt x="332" y="5"/>
                      <a:pt x="327" y="0"/>
                      <a:pt x="32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565"/>
                      <a:pt x="0" y="565"/>
                      <a:pt x="0" y="565"/>
                    </a:cubicBezTo>
                    <a:cubicBezTo>
                      <a:pt x="0" y="571"/>
                      <a:pt x="5" y="576"/>
                      <a:pt x="11" y="576"/>
                    </a:cubicBezTo>
                    <a:cubicBezTo>
                      <a:pt x="321" y="576"/>
                      <a:pt x="321" y="576"/>
                      <a:pt x="321" y="576"/>
                    </a:cubicBezTo>
                    <a:cubicBezTo>
                      <a:pt x="327" y="576"/>
                      <a:pt x="332" y="571"/>
                      <a:pt x="332" y="565"/>
                    </a:cubicBezTo>
                    <a:lnTo>
                      <a:pt x="332" y="11"/>
                    </a:lnTo>
                    <a:close/>
                    <a:moveTo>
                      <a:pt x="220" y="41"/>
                    </a:moveTo>
                    <a:cubicBezTo>
                      <a:pt x="220" y="43"/>
                      <a:pt x="219" y="44"/>
                      <a:pt x="217" y="44"/>
                    </a:cubicBezTo>
                    <a:cubicBezTo>
                      <a:pt x="119" y="44"/>
                      <a:pt x="119" y="44"/>
                      <a:pt x="119" y="44"/>
                    </a:cubicBezTo>
                    <a:cubicBezTo>
                      <a:pt x="117" y="44"/>
                      <a:pt x="116" y="43"/>
                      <a:pt x="116" y="41"/>
                    </a:cubicBezTo>
                    <a:cubicBezTo>
                      <a:pt x="116" y="39"/>
                      <a:pt x="116" y="39"/>
                      <a:pt x="116" y="39"/>
                    </a:cubicBezTo>
                    <a:cubicBezTo>
                      <a:pt x="116" y="37"/>
                      <a:pt x="117" y="36"/>
                      <a:pt x="119" y="36"/>
                    </a:cubicBezTo>
                    <a:cubicBezTo>
                      <a:pt x="217" y="36"/>
                      <a:pt x="217" y="36"/>
                      <a:pt x="217" y="36"/>
                    </a:cubicBezTo>
                    <a:cubicBezTo>
                      <a:pt x="219" y="36"/>
                      <a:pt x="220" y="37"/>
                      <a:pt x="220" y="39"/>
                    </a:cubicBezTo>
                    <a:lnTo>
                      <a:pt x="220" y="41"/>
                    </a:lnTo>
                    <a:close/>
                    <a:moveTo>
                      <a:pt x="168" y="543"/>
                    </a:moveTo>
                    <a:cubicBezTo>
                      <a:pt x="159" y="543"/>
                      <a:pt x="152" y="536"/>
                      <a:pt x="152" y="527"/>
                    </a:cubicBezTo>
                    <a:cubicBezTo>
                      <a:pt x="152" y="518"/>
                      <a:pt x="159" y="511"/>
                      <a:pt x="168" y="511"/>
                    </a:cubicBezTo>
                    <a:cubicBezTo>
                      <a:pt x="177" y="511"/>
                      <a:pt x="184" y="518"/>
                      <a:pt x="184" y="527"/>
                    </a:cubicBezTo>
                    <a:cubicBezTo>
                      <a:pt x="184" y="536"/>
                      <a:pt x="177" y="543"/>
                      <a:pt x="168" y="543"/>
                    </a:cubicBezTo>
                    <a:close/>
                    <a:moveTo>
                      <a:pt x="300" y="472"/>
                    </a:moveTo>
                    <a:cubicBezTo>
                      <a:pt x="32" y="472"/>
                      <a:pt x="32" y="472"/>
                      <a:pt x="32" y="472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00" y="88"/>
                      <a:pt x="300" y="88"/>
                      <a:pt x="300" y="88"/>
                    </a:cubicBezTo>
                    <a:lnTo>
                      <a:pt x="300" y="472"/>
                    </a:lnTo>
                    <a:close/>
                    <a:moveTo>
                      <a:pt x="177" y="156"/>
                    </a:moveTo>
                    <a:cubicBezTo>
                      <a:pt x="246" y="193"/>
                      <a:pt x="246" y="193"/>
                      <a:pt x="246" y="193"/>
                    </a:cubicBezTo>
                    <a:moveTo>
                      <a:pt x="118" y="156"/>
                    </a:moveTo>
                    <a:cubicBezTo>
                      <a:pt x="256" y="232"/>
                      <a:pt x="256" y="232"/>
                      <a:pt x="256" y="232"/>
                    </a:cubicBezTo>
                  </a:path>
                </a:pathLst>
              </a:cu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171450" y="2133667"/>
              <a:ext cx="177531" cy="361876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6788" tIns="26788" rIns="26788" bIns="26788" anchor="ctr">
              <a:spAutoFit/>
            </a:bodyPr>
            <a:lstStyle/>
            <a:p>
              <a:pPr>
                <a:defRPr sz="1800"/>
              </a:pPr>
              <a:r>
                <a:rPr lang="en-US" sz="2000" dirty="0">
                  <a:solidFill>
                    <a:schemeClr val="tx2"/>
                  </a:solidFill>
                </a:rPr>
                <a:t>a</a:t>
              </a:r>
              <a:endParaRPr lang="he-IL" sz="20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" name="Group 133"/>
          <p:cNvGrpSpPr/>
          <p:nvPr/>
        </p:nvGrpSpPr>
        <p:grpSpPr>
          <a:xfrm>
            <a:off x="417840" y="5029200"/>
            <a:ext cx="1557424" cy="1295400"/>
            <a:chOff x="118976" y="3200400"/>
            <a:chExt cx="1557424" cy="1295400"/>
          </a:xfrm>
        </p:grpSpPr>
        <p:grpSp>
          <p:nvGrpSpPr>
            <p:cNvPr id="6" name="Group 112"/>
            <p:cNvGrpSpPr/>
            <p:nvPr/>
          </p:nvGrpSpPr>
          <p:grpSpPr>
            <a:xfrm>
              <a:off x="381000" y="3200400"/>
              <a:ext cx="1295400" cy="1295400"/>
              <a:chOff x="7391400" y="1905000"/>
              <a:chExt cx="1295400" cy="1295400"/>
            </a:xfrm>
          </p:grpSpPr>
          <p:sp>
            <p:nvSpPr>
              <p:cNvPr id="114" name="Oval 113"/>
              <p:cNvSpPr/>
              <p:nvPr/>
            </p:nvSpPr>
            <p:spPr>
              <a:xfrm>
                <a:off x="7391400" y="1905000"/>
                <a:ext cx="1295400" cy="12954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grpSp>
            <p:nvGrpSpPr>
              <p:cNvPr id="7" name="Group 30"/>
              <p:cNvGrpSpPr/>
              <p:nvPr/>
            </p:nvGrpSpPr>
            <p:grpSpPr>
              <a:xfrm>
                <a:off x="7598251" y="2190750"/>
                <a:ext cx="926624" cy="817106"/>
                <a:chOff x="2166938" y="3592513"/>
                <a:chExt cx="1719263" cy="1516063"/>
              </a:xfrm>
            </p:grpSpPr>
            <p:sp>
              <p:nvSpPr>
                <p:cNvPr id="116" name="Freeform 11"/>
                <p:cNvSpPr>
                  <a:spLocks noEditPoints="1"/>
                </p:cNvSpPr>
                <p:nvPr/>
              </p:nvSpPr>
              <p:spPr bwMode="auto">
                <a:xfrm>
                  <a:off x="2166938" y="3592513"/>
                  <a:ext cx="1719263" cy="1182688"/>
                </a:xfrm>
                <a:custGeom>
                  <a:avLst/>
                  <a:gdLst/>
                  <a:ahLst/>
                  <a:cxnLst>
                    <a:cxn ang="0">
                      <a:pos x="744" y="18"/>
                    </a:cxn>
                    <a:cxn ang="0">
                      <a:pos x="726" y="0"/>
                    </a:cxn>
                    <a:cxn ang="0">
                      <a:pos x="22" y="0"/>
                    </a:cxn>
                    <a:cxn ang="0">
                      <a:pos x="0" y="18"/>
                    </a:cxn>
                    <a:cxn ang="0">
                      <a:pos x="0" y="490"/>
                    </a:cxn>
                    <a:cxn ang="0">
                      <a:pos x="22" y="512"/>
                    </a:cxn>
                    <a:cxn ang="0">
                      <a:pos x="726" y="512"/>
                    </a:cxn>
                    <a:cxn ang="0">
                      <a:pos x="744" y="490"/>
                    </a:cxn>
                    <a:cxn ang="0">
                      <a:pos x="744" y="18"/>
                    </a:cxn>
                    <a:cxn ang="0">
                      <a:pos x="712" y="476"/>
                    </a:cxn>
                    <a:cxn ang="0">
                      <a:pos x="36" y="476"/>
                    </a:cxn>
                    <a:cxn ang="0">
                      <a:pos x="36" y="36"/>
                    </a:cxn>
                    <a:cxn ang="0">
                      <a:pos x="712" y="36"/>
                    </a:cxn>
                    <a:cxn ang="0">
                      <a:pos x="712" y="476"/>
                    </a:cxn>
                  </a:cxnLst>
                  <a:rect l="0" t="0" r="r" b="b"/>
                  <a:pathLst>
                    <a:path w="744" h="512">
                      <a:moveTo>
                        <a:pt x="744" y="18"/>
                      </a:moveTo>
                      <a:cubicBezTo>
                        <a:pt x="744" y="7"/>
                        <a:pt x="737" y="0"/>
                        <a:pt x="726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1" y="0"/>
                        <a:pt x="0" y="7"/>
                        <a:pt x="0" y="18"/>
                      </a:cubicBezTo>
                      <a:cubicBezTo>
                        <a:pt x="0" y="490"/>
                        <a:pt x="0" y="490"/>
                        <a:pt x="0" y="490"/>
                      </a:cubicBezTo>
                      <a:cubicBezTo>
                        <a:pt x="0" y="501"/>
                        <a:pt x="11" y="512"/>
                        <a:pt x="22" y="512"/>
                      </a:cubicBezTo>
                      <a:cubicBezTo>
                        <a:pt x="726" y="512"/>
                        <a:pt x="726" y="512"/>
                        <a:pt x="726" y="512"/>
                      </a:cubicBezTo>
                      <a:cubicBezTo>
                        <a:pt x="737" y="512"/>
                        <a:pt x="744" y="501"/>
                        <a:pt x="744" y="490"/>
                      </a:cubicBezTo>
                      <a:lnTo>
                        <a:pt x="744" y="18"/>
                      </a:lnTo>
                      <a:close/>
                      <a:moveTo>
                        <a:pt x="712" y="476"/>
                      </a:moveTo>
                      <a:cubicBezTo>
                        <a:pt x="36" y="476"/>
                        <a:pt x="36" y="476"/>
                        <a:pt x="36" y="476"/>
                      </a:cubicBezTo>
                      <a:cubicBezTo>
                        <a:pt x="36" y="36"/>
                        <a:pt x="36" y="36"/>
                        <a:pt x="36" y="36"/>
                      </a:cubicBezTo>
                      <a:cubicBezTo>
                        <a:pt x="712" y="36"/>
                        <a:pt x="712" y="36"/>
                        <a:pt x="712" y="36"/>
                      </a:cubicBezTo>
                      <a:lnTo>
                        <a:pt x="712" y="476"/>
                      </a:lnTo>
                      <a:close/>
                    </a:path>
                  </a:pathLst>
                </a:cu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117" name="Freeform 12"/>
                <p:cNvSpPr>
                  <a:spLocks/>
                </p:cNvSpPr>
                <p:nvPr/>
              </p:nvSpPr>
              <p:spPr bwMode="auto">
                <a:xfrm>
                  <a:off x="2646363" y="4849813"/>
                  <a:ext cx="749300" cy="258763"/>
                </a:xfrm>
                <a:custGeom>
                  <a:avLst/>
                  <a:gdLst/>
                  <a:ahLst/>
                  <a:cxnLst>
                    <a:cxn ang="0">
                      <a:pos x="314" y="84"/>
                    </a:cxn>
                    <a:cxn ang="0">
                      <a:pos x="243" y="84"/>
                    </a:cxn>
                    <a:cxn ang="0">
                      <a:pos x="242" y="84"/>
                    </a:cxn>
                    <a:cxn ang="0">
                      <a:pos x="220" y="63"/>
                    </a:cxn>
                    <a:cxn ang="0">
                      <a:pos x="220" y="0"/>
                    </a:cxn>
                    <a:cxn ang="0">
                      <a:pos x="104" y="0"/>
                    </a:cxn>
                    <a:cxn ang="0">
                      <a:pos x="104" y="63"/>
                    </a:cxn>
                    <a:cxn ang="0">
                      <a:pos x="85" y="84"/>
                    </a:cxn>
                    <a:cxn ang="0">
                      <a:pos x="84" y="84"/>
                    </a:cxn>
                    <a:cxn ang="0">
                      <a:pos x="13" y="84"/>
                    </a:cxn>
                    <a:cxn ang="0">
                      <a:pos x="0" y="94"/>
                    </a:cxn>
                    <a:cxn ang="0">
                      <a:pos x="0" y="98"/>
                    </a:cxn>
                    <a:cxn ang="0">
                      <a:pos x="13" y="112"/>
                    </a:cxn>
                    <a:cxn ang="0">
                      <a:pos x="314" y="112"/>
                    </a:cxn>
                    <a:cxn ang="0">
                      <a:pos x="324" y="98"/>
                    </a:cxn>
                    <a:cxn ang="0">
                      <a:pos x="324" y="94"/>
                    </a:cxn>
                    <a:cxn ang="0">
                      <a:pos x="314" y="84"/>
                    </a:cxn>
                  </a:cxnLst>
                  <a:rect l="0" t="0" r="r" b="b"/>
                  <a:pathLst>
                    <a:path w="324" h="112">
                      <a:moveTo>
                        <a:pt x="314" y="84"/>
                      </a:moveTo>
                      <a:cubicBezTo>
                        <a:pt x="243" y="84"/>
                        <a:pt x="243" y="84"/>
                        <a:pt x="243" y="84"/>
                      </a:cubicBezTo>
                      <a:cubicBezTo>
                        <a:pt x="242" y="84"/>
                        <a:pt x="242" y="84"/>
                        <a:pt x="242" y="84"/>
                      </a:cubicBezTo>
                      <a:cubicBezTo>
                        <a:pt x="231" y="84"/>
                        <a:pt x="220" y="74"/>
                        <a:pt x="220" y="63"/>
                      </a:cubicBezTo>
                      <a:cubicBezTo>
                        <a:pt x="220" y="0"/>
                        <a:pt x="220" y="0"/>
                        <a:pt x="220" y="0"/>
                      </a:cubicBez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104" y="63"/>
                        <a:pt x="104" y="63"/>
                        <a:pt x="104" y="63"/>
                      </a:cubicBezTo>
                      <a:cubicBezTo>
                        <a:pt x="104" y="74"/>
                        <a:pt x="96" y="84"/>
                        <a:pt x="85" y="84"/>
                      </a:cubicBezTo>
                      <a:cubicBezTo>
                        <a:pt x="84" y="84"/>
                        <a:pt x="84" y="84"/>
                        <a:pt x="84" y="84"/>
                      </a:cubicBezTo>
                      <a:cubicBezTo>
                        <a:pt x="13" y="84"/>
                        <a:pt x="13" y="84"/>
                        <a:pt x="13" y="84"/>
                      </a:cubicBezTo>
                      <a:cubicBezTo>
                        <a:pt x="7" y="84"/>
                        <a:pt x="0" y="88"/>
                        <a:pt x="0" y="94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5"/>
                        <a:pt x="7" y="112"/>
                        <a:pt x="13" y="112"/>
                      </a:cubicBezTo>
                      <a:cubicBezTo>
                        <a:pt x="314" y="112"/>
                        <a:pt x="314" y="112"/>
                        <a:pt x="314" y="112"/>
                      </a:cubicBezTo>
                      <a:cubicBezTo>
                        <a:pt x="320" y="112"/>
                        <a:pt x="324" y="105"/>
                        <a:pt x="324" y="98"/>
                      </a:cubicBezTo>
                      <a:cubicBezTo>
                        <a:pt x="324" y="94"/>
                        <a:pt x="324" y="94"/>
                        <a:pt x="324" y="94"/>
                      </a:cubicBezTo>
                      <a:cubicBezTo>
                        <a:pt x="324" y="88"/>
                        <a:pt x="320" y="84"/>
                        <a:pt x="314" y="84"/>
                      </a:cubicBezTo>
                      <a:close/>
                    </a:path>
                  </a:pathLst>
                </a:cu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118" name="Line 13"/>
                <p:cNvSpPr>
                  <a:spLocks noChangeShapeType="1"/>
                </p:cNvSpPr>
                <p:nvPr/>
              </p:nvSpPr>
              <p:spPr bwMode="auto">
                <a:xfrm>
                  <a:off x="3262313" y="3852863"/>
                  <a:ext cx="346075" cy="18573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119" name="Line 14"/>
                <p:cNvSpPr>
                  <a:spLocks noChangeShapeType="1"/>
                </p:cNvSpPr>
                <p:nvPr/>
              </p:nvSpPr>
              <p:spPr bwMode="auto">
                <a:xfrm>
                  <a:off x="2965450" y="3852863"/>
                  <a:ext cx="693738" cy="381000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</p:grpSp>
        </p:grpSp>
        <p:sp>
          <p:nvSpPr>
            <p:cNvPr id="31" name="TextBox 30"/>
            <p:cNvSpPr txBox="1"/>
            <p:nvPr/>
          </p:nvSpPr>
          <p:spPr>
            <a:xfrm>
              <a:off x="118976" y="3657674"/>
              <a:ext cx="188751" cy="361876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6788" tIns="26788" rIns="26788" bIns="26788" anchor="ctr">
              <a:spAutoFit/>
            </a:bodyPr>
            <a:lstStyle/>
            <a:p>
              <a:pPr>
                <a:defRPr sz="1800"/>
              </a:pPr>
              <a:r>
                <a:rPr lang="en-US" sz="2000" dirty="0">
                  <a:solidFill>
                    <a:schemeClr val="tx2"/>
                  </a:solidFill>
                </a:rPr>
                <a:t>b</a:t>
              </a:r>
              <a:endParaRPr lang="he-IL" sz="20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0" name="Group 135"/>
          <p:cNvGrpSpPr/>
          <p:nvPr/>
        </p:nvGrpSpPr>
        <p:grpSpPr>
          <a:xfrm>
            <a:off x="10529759" y="3375819"/>
            <a:ext cx="1490245" cy="1295400"/>
            <a:chOff x="7239000" y="1933575"/>
            <a:chExt cx="1490245" cy="1295400"/>
          </a:xfrm>
        </p:grpSpPr>
        <p:grpSp>
          <p:nvGrpSpPr>
            <p:cNvPr id="11" name="Group 38"/>
            <p:cNvGrpSpPr/>
            <p:nvPr/>
          </p:nvGrpSpPr>
          <p:grpSpPr>
            <a:xfrm>
              <a:off x="7239000" y="1933575"/>
              <a:ext cx="1295400" cy="1295400"/>
              <a:chOff x="7543800" y="3429000"/>
              <a:chExt cx="1295400" cy="1295400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7543800" y="3429000"/>
                <a:ext cx="1295400" cy="12954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grpSp>
            <p:nvGrpSpPr>
              <p:cNvPr id="12" name="Group 40"/>
              <p:cNvGrpSpPr/>
              <p:nvPr/>
            </p:nvGrpSpPr>
            <p:grpSpPr>
              <a:xfrm>
                <a:off x="7683910" y="3733800"/>
                <a:ext cx="1002890" cy="609600"/>
                <a:chOff x="3044825" y="1419225"/>
                <a:chExt cx="2024063" cy="1230313"/>
              </a:xfrm>
            </p:grpSpPr>
            <p:sp>
              <p:nvSpPr>
                <p:cNvPr id="42" name="Freeform 18"/>
                <p:cNvSpPr>
                  <a:spLocks/>
                </p:cNvSpPr>
                <p:nvPr/>
              </p:nvSpPr>
              <p:spPr bwMode="auto">
                <a:xfrm>
                  <a:off x="3044825" y="1603375"/>
                  <a:ext cx="590550" cy="1046163"/>
                </a:xfrm>
                <a:custGeom>
                  <a:avLst/>
                  <a:gdLst/>
                  <a:ahLst/>
                  <a:cxnLst>
                    <a:cxn ang="0">
                      <a:pos x="256" y="7"/>
                    </a:cxn>
                    <a:cxn ang="0">
                      <a:pos x="249" y="0"/>
                    </a:cxn>
                    <a:cxn ang="0">
                      <a:pos x="7" y="0"/>
                    </a:cxn>
                    <a:cxn ang="0">
                      <a:pos x="0" y="7"/>
                    </a:cxn>
                    <a:cxn ang="0">
                      <a:pos x="0" y="445"/>
                    </a:cxn>
                    <a:cxn ang="0">
                      <a:pos x="7" y="452"/>
                    </a:cxn>
                    <a:cxn ang="0">
                      <a:pos x="249" y="452"/>
                    </a:cxn>
                    <a:cxn ang="0">
                      <a:pos x="256" y="445"/>
                    </a:cxn>
                    <a:cxn ang="0">
                      <a:pos x="256" y="7"/>
                    </a:cxn>
                  </a:cxnLst>
                  <a:rect l="0" t="0" r="r" b="b"/>
                  <a:pathLst>
                    <a:path w="256" h="452">
                      <a:moveTo>
                        <a:pt x="256" y="7"/>
                      </a:moveTo>
                      <a:cubicBezTo>
                        <a:pt x="256" y="3"/>
                        <a:pt x="253" y="0"/>
                        <a:pt x="249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445"/>
                        <a:pt x="0" y="445"/>
                        <a:pt x="0" y="445"/>
                      </a:cubicBezTo>
                      <a:cubicBezTo>
                        <a:pt x="0" y="449"/>
                        <a:pt x="3" y="452"/>
                        <a:pt x="7" y="452"/>
                      </a:cubicBezTo>
                      <a:cubicBezTo>
                        <a:pt x="249" y="452"/>
                        <a:pt x="249" y="452"/>
                        <a:pt x="249" y="452"/>
                      </a:cubicBezTo>
                      <a:cubicBezTo>
                        <a:pt x="253" y="452"/>
                        <a:pt x="256" y="449"/>
                        <a:pt x="256" y="445"/>
                      </a:cubicBezTo>
                      <a:lnTo>
                        <a:pt x="256" y="7"/>
                      </a:lnTo>
                      <a:close/>
                    </a:path>
                  </a:pathLst>
                </a:cu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44" name="Line 19"/>
                <p:cNvSpPr>
                  <a:spLocks noChangeShapeType="1"/>
                </p:cNvSpPr>
                <p:nvPr/>
              </p:nvSpPr>
              <p:spPr bwMode="auto">
                <a:xfrm>
                  <a:off x="3187700" y="1808163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45" name="Line 20"/>
                <p:cNvSpPr>
                  <a:spLocks noChangeShapeType="1"/>
                </p:cNvSpPr>
                <p:nvPr/>
              </p:nvSpPr>
              <p:spPr bwMode="auto">
                <a:xfrm>
                  <a:off x="3187700" y="1890713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46" name="Line 21"/>
                <p:cNvSpPr>
                  <a:spLocks noChangeShapeType="1"/>
                </p:cNvSpPr>
                <p:nvPr/>
              </p:nvSpPr>
              <p:spPr bwMode="auto">
                <a:xfrm>
                  <a:off x="3187700" y="1973263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51" name="Line 22"/>
                <p:cNvSpPr>
                  <a:spLocks noChangeShapeType="1"/>
                </p:cNvSpPr>
                <p:nvPr/>
              </p:nvSpPr>
              <p:spPr bwMode="auto">
                <a:xfrm>
                  <a:off x="3187700" y="2057400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52" name="Line 23"/>
                <p:cNvSpPr>
                  <a:spLocks noChangeShapeType="1"/>
                </p:cNvSpPr>
                <p:nvPr/>
              </p:nvSpPr>
              <p:spPr bwMode="auto">
                <a:xfrm>
                  <a:off x="3187700" y="2139950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53" name="Line 24"/>
                <p:cNvSpPr>
                  <a:spLocks noChangeShapeType="1"/>
                </p:cNvSpPr>
                <p:nvPr/>
              </p:nvSpPr>
              <p:spPr bwMode="auto">
                <a:xfrm>
                  <a:off x="3187700" y="2224088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54" name="Line 25"/>
                <p:cNvSpPr>
                  <a:spLocks noChangeShapeType="1"/>
                </p:cNvSpPr>
                <p:nvPr/>
              </p:nvSpPr>
              <p:spPr bwMode="auto">
                <a:xfrm>
                  <a:off x="3187700" y="2306638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55" name="Line 26"/>
                <p:cNvSpPr>
                  <a:spLocks noChangeShapeType="1"/>
                </p:cNvSpPr>
                <p:nvPr/>
              </p:nvSpPr>
              <p:spPr bwMode="auto">
                <a:xfrm>
                  <a:off x="3187700" y="2390775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56" name="Line 27"/>
                <p:cNvSpPr>
                  <a:spLocks noChangeShapeType="1"/>
                </p:cNvSpPr>
                <p:nvPr/>
              </p:nvSpPr>
              <p:spPr bwMode="auto">
                <a:xfrm>
                  <a:off x="3187700" y="2473325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57" name="Freeform 28"/>
                <p:cNvSpPr>
                  <a:spLocks/>
                </p:cNvSpPr>
                <p:nvPr/>
              </p:nvSpPr>
              <p:spPr bwMode="auto">
                <a:xfrm>
                  <a:off x="4476750" y="1603375"/>
                  <a:ext cx="592138" cy="1046163"/>
                </a:xfrm>
                <a:custGeom>
                  <a:avLst/>
                  <a:gdLst/>
                  <a:ahLst/>
                  <a:cxnLst>
                    <a:cxn ang="0">
                      <a:pos x="256" y="7"/>
                    </a:cxn>
                    <a:cxn ang="0">
                      <a:pos x="249" y="0"/>
                    </a:cxn>
                    <a:cxn ang="0">
                      <a:pos x="7" y="0"/>
                    </a:cxn>
                    <a:cxn ang="0">
                      <a:pos x="0" y="7"/>
                    </a:cxn>
                    <a:cxn ang="0">
                      <a:pos x="0" y="445"/>
                    </a:cxn>
                    <a:cxn ang="0">
                      <a:pos x="7" y="452"/>
                    </a:cxn>
                    <a:cxn ang="0">
                      <a:pos x="249" y="452"/>
                    </a:cxn>
                    <a:cxn ang="0">
                      <a:pos x="256" y="445"/>
                    </a:cxn>
                    <a:cxn ang="0">
                      <a:pos x="256" y="7"/>
                    </a:cxn>
                  </a:cxnLst>
                  <a:rect l="0" t="0" r="r" b="b"/>
                  <a:pathLst>
                    <a:path w="256" h="452">
                      <a:moveTo>
                        <a:pt x="256" y="7"/>
                      </a:moveTo>
                      <a:cubicBezTo>
                        <a:pt x="256" y="3"/>
                        <a:pt x="253" y="0"/>
                        <a:pt x="249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445"/>
                        <a:pt x="0" y="445"/>
                        <a:pt x="0" y="445"/>
                      </a:cubicBezTo>
                      <a:cubicBezTo>
                        <a:pt x="0" y="449"/>
                        <a:pt x="3" y="452"/>
                        <a:pt x="7" y="452"/>
                      </a:cubicBezTo>
                      <a:cubicBezTo>
                        <a:pt x="249" y="452"/>
                        <a:pt x="249" y="452"/>
                        <a:pt x="249" y="452"/>
                      </a:cubicBezTo>
                      <a:cubicBezTo>
                        <a:pt x="253" y="452"/>
                        <a:pt x="256" y="449"/>
                        <a:pt x="256" y="445"/>
                      </a:cubicBezTo>
                      <a:lnTo>
                        <a:pt x="256" y="7"/>
                      </a:lnTo>
                      <a:close/>
                    </a:path>
                  </a:pathLst>
                </a:cu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58" name="Line 29"/>
                <p:cNvSpPr>
                  <a:spLocks noChangeShapeType="1"/>
                </p:cNvSpPr>
                <p:nvPr/>
              </p:nvSpPr>
              <p:spPr bwMode="auto">
                <a:xfrm>
                  <a:off x="4621213" y="1808163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59" name="Line 30"/>
                <p:cNvSpPr>
                  <a:spLocks noChangeShapeType="1"/>
                </p:cNvSpPr>
                <p:nvPr/>
              </p:nvSpPr>
              <p:spPr bwMode="auto">
                <a:xfrm>
                  <a:off x="4621213" y="1890713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60" name="Line 31"/>
                <p:cNvSpPr>
                  <a:spLocks noChangeShapeType="1"/>
                </p:cNvSpPr>
                <p:nvPr/>
              </p:nvSpPr>
              <p:spPr bwMode="auto">
                <a:xfrm>
                  <a:off x="4621213" y="1973263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61" name="Line 32"/>
                <p:cNvSpPr>
                  <a:spLocks noChangeShapeType="1"/>
                </p:cNvSpPr>
                <p:nvPr/>
              </p:nvSpPr>
              <p:spPr bwMode="auto">
                <a:xfrm>
                  <a:off x="4621213" y="2057400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62" name="Line 33"/>
                <p:cNvSpPr>
                  <a:spLocks noChangeShapeType="1"/>
                </p:cNvSpPr>
                <p:nvPr/>
              </p:nvSpPr>
              <p:spPr bwMode="auto">
                <a:xfrm>
                  <a:off x="4621213" y="2139950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63" name="Line 34"/>
                <p:cNvSpPr>
                  <a:spLocks noChangeShapeType="1"/>
                </p:cNvSpPr>
                <p:nvPr/>
              </p:nvSpPr>
              <p:spPr bwMode="auto">
                <a:xfrm>
                  <a:off x="4621213" y="2224088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64" name="Line 35"/>
                <p:cNvSpPr>
                  <a:spLocks noChangeShapeType="1"/>
                </p:cNvSpPr>
                <p:nvPr/>
              </p:nvSpPr>
              <p:spPr bwMode="auto">
                <a:xfrm>
                  <a:off x="4621213" y="2306638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65" name="Line 36"/>
                <p:cNvSpPr>
                  <a:spLocks noChangeShapeType="1"/>
                </p:cNvSpPr>
                <p:nvPr/>
              </p:nvSpPr>
              <p:spPr bwMode="auto">
                <a:xfrm>
                  <a:off x="4621213" y="2390775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66" name="Line 37"/>
                <p:cNvSpPr>
                  <a:spLocks noChangeShapeType="1"/>
                </p:cNvSpPr>
                <p:nvPr/>
              </p:nvSpPr>
              <p:spPr bwMode="auto">
                <a:xfrm>
                  <a:off x="4621213" y="2473325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67" name="Freeform 38"/>
                <p:cNvSpPr>
                  <a:spLocks/>
                </p:cNvSpPr>
                <p:nvPr/>
              </p:nvSpPr>
              <p:spPr bwMode="auto">
                <a:xfrm>
                  <a:off x="3719513" y="1419225"/>
                  <a:ext cx="674688" cy="1230313"/>
                </a:xfrm>
                <a:custGeom>
                  <a:avLst/>
                  <a:gdLst/>
                  <a:ahLst/>
                  <a:cxnLst>
                    <a:cxn ang="0">
                      <a:pos x="292" y="7"/>
                    </a:cxn>
                    <a:cxn ang="0">
                      <a:pos x="285" y="0"/>
                    </a:cxn>
                    <a:cxn ang="0">
                      <a:pos x="7" y="0"/>
                    </a:cxn>
                    <a:cxn ang="0">
                      <a:pos x="0" y="7"/>
                    </a:cxn>
                    <a:cxn ang="0">
                      <a:pos x="0" y="525"/>
                    </a:cxn>
                    <a:cxn ang="0">
                      <a:pos x="7" y="532"/>
                    </a:cxn>
                    <a:cxn ang="0">
                      <a:pos x="285" y="532"/>
                    </a:cxn>
                    <a:cxn ang="0">
                      <a:pos x="292" y="525"/>
                    </a:cxn>
                    <a:cxn ang="0">
                      <a:pos x="292" y="7"/>
                    </a:cxn>
                  </a:cxnLst>
                  <a:rect l="0" t="0" r="r" b="b"/>
                  <a:pathLst>
                    <a:path w="292" h="532">
                      <a:moveTo>
                        <a:pt x="292" y="7"/>
                      </a:moveTo>
                      <a:cubicBezTo>
                        <a:pt x="292" y="3"/>
                        <a:pt x="289" y="0"/>
                        <a:pt x="285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525"/>
                        <a:pt x="0" y="525"/>
                        <a:pt x="0" y="525"/>
                      </a:cubicBezTo>
                      <a:cubicBezTo>
                        <a:pt x="0" y="529"/>
                        <a:pt x="3" y="532"/>
                        <a:pt x="7" y="532"/>
                      </a:cubicBezTo>
                      <a:cubicBezTo>
                        <a:pt x="285" y="532"/>
                        <a:pt x="285" y="532"/>
                        <a:pt x="285" y="532"/>
                      </a:cubicBezTo>
                      <a:cubicBezTo>
                        <a:pt x="289" y="532"/>
                        <a:pt x="292" y="529"/>
                        <a:pt x="292" y="525"/>
                      </a:cubicBezTo>
                      <a:lnTo>
                        <a:pt x="292" y="7"/>
                      </a:lnTo>
                      <a:close/>
                    </a:path>
                  </a:pathLst>
                </a:cu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68" name="Line 39"/>
                <p:cNvSpPr>
                  <a:spLocks noChangeShapeType="1"/>
                </p:cNvSpPr>
                <p:nvPr/>
              </p:nvSpPr>
              <p:spPr bwMode="auto">
                <a:xfrm>
                  <a:off x="3852863" y="1603375"/>
                  <a:ext cx="398463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69" name="Line 40"/>
                <p:cNvSpPr>
                  <a:spLocks noChangeShapeType="1"/>
                </p:cNvSpPr>
                <p:nvPr/>
              </p:nvSpPr>
              <p:spPr bwMode="auto">
                <a:xfrm>
                  <a:off x="3852863" y="1714500"/>
                  <a:ext cx="398463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70" name="Line 41"/>
                <p:cNvSpPr>
                  <a:spLocks noChangeShapeType="1"/>
                </p:cNvSpPr>
                <p:nvPr/>
              </p:nvSpPr>
              <p:spPr bwMode="auto">
                <a:xfrm>
                  <a:off x="3852863" y="1825625"/>
                  <a:ext cx="398463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71" name="Line 42"/>
                <p:cNvSpPr>
                  <a:spLocks noChangeShapeType="1"/>
                </p:cNvSpPr>
                <p:nvPr/>
              </p:nvSpPr>
              <p:spPr bwMode="auto">
                <a:xfrm>
                  <a:off x="3852863" y="1927225"/>
                  <a:ext cx="398463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72" name="Line 43"/>
                <p:cNvSpPr>
                  <a:spLocks noChangeShapeType="1"/>
                </p:cNvSpPr>
                <p:nvPr/>
              </p:nvSpPr>
              <p:spPr bwMode="auto">
                <a:xfrm>
                  <a:off x="3852863" y="2038350"/>
                  <a:ext cx="398463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73" name="Line 44"/>
                <p:cNvSpPr>
                  <a:spLocks noChangeShapeType="1"/>
                </p:cNvSpPr>
                <p:nvPr/>
              </p:nvSpPr>
              <p:spPr bwMode="auto">
                <a:xfrm>
                  <a:off x="3852863" y="2149475"/>
                  <a:ext cx="398463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74" name="Line 45"/>
                <p:cNvSpPr>
                  <a:spLocks noChangeShapeType="1"/>
                </p:cNvSpPr>
                <p:nvPr/>
              </p:nvSpPr>
              <p:spPr bwMode="auto">
                <a:xfrm>
                  <a:off x="3852863" y="2260600"/>
                  <a:ext cx="398463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75" name="Line 46"/>
                <p:cNvSpPr>
                  <a:spLocks noChangeShapeType="1"/>
                </p:cNvSpPr>
                <p:nvPr/>
              </p:nvSpPr>
              <p:spPr bwMode="auto">
                <a:xfrm>
                  <a:off x="3852863" y="2362200"/>
                  <a:ext cx="398463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76" name="Line 47"/>
                <p:cNvSpPr>
                  <a:spLocks noChangeShapeType="1"/>
                </p:cNvSpPr>
                <p:nvPr/>
              </p:nvSpPr>
              <p:spPr bwMode="auto">
                <a:xfrm>
                  <a:off x="3852863" y="2473325"/>
                  <a:ext cx="398463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</p:grpSp>
        </p:grpSp>
        <p:sp>
          <p:nvSpPr>
            <p:cNvPr id="33" name="Rectangle 32"/>
            <p:cNvSpPr/>
            <p:nvPr/>
          </p:nvSpPr>
          <p:spPr>
            <a:xfrm>
              <a:off x="8574156" y="2371792"/>
              <a:ext cx="155089" cy="361876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6788" tIns="26788" rIns="26788" bIns="26788" anchor="ctr">
              <a:spAutoFit/>
            </a:bodyPr>
            <a:lstStyle/>
            <a:p>
              <a:pPr>
                <a:defRPr sz="1800"/>
              </a:pPr>
              <a:r>
                <a:rPr lang="en-US" sz="2000" dirty="0">
                  <a:solidFill>
                    <a:schemeClr val="tx2"/>
                  </a:solidFill>
                </a:rPr>
                <a:t>s</a:t>
              </a:r>
              <a:endParaRPr lang="he-IL" sz="2000" dirty="0">
                <a:solidFill>
                  <a:schemeClr val="tx2"/>
                </a:solidFill>
              </a:endParaRPr>
            </a:p>
          </p:txBody>
        </p:sp>
      </p:grpSp>
      <p:sp>
        <p:nvSpPr>
          <p:cNvPr id="123" name="Slide Number Placeholder 1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54" name="Oval 153"/>
          <p:cNvSpPr/>
          <p:nvPr/>
        </p:nvSpPr>
        <p:spPr>
          <a:xfrm>
            <a:off x="3533553" y="4062359"/>
            <a:ext cx="535346" cy="53534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55" name="Oval 154"/>
          <p:cNvSpPr/>
          <p:nvPr/>
        </p:nvSpPr>
        <p:spPr>
          <a:xfrm>
            <a:off x="6134215" y="2440700"/>
            <a:ext cx="535346" cy="53534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56" name="Oval 155"/>
          <p:cNvSpPr/>
          <p:nvPr/>
        </p:nvSpPr>
        <p:spPr>
          <a:xfrm>
            <a:off x="8501494" y="4056993"/>
            <a:ext cx="535346" cy="53534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57" name="Oval 156"/>
          <p:cNvSpPr/>
          <p:nvPr/>
        </p:nvSpPr>
        <p:spPr>
          <a:xfrm>
            <a:off x="6206063" y="5728367"/>
            <a:ext cx="535346" cy="53534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182" name="Straight Connector 181"/>
          <p:cNvCxnSpPr>
            <a:stCxn id="30" idx="3"/>
            <a:endCxn id="40" idx="2"/>
          </p:cNvCxnSpPr>
          <p:nvPr/>
        </p:nvCxnSpPr>
        <p:spPr>
          <a:xfrm flipV="1">
            <a:off x="9966960" y="4023519"/>
            <a:ext cx="562799" cy="13992"/>
          </a:xfrm>
          <a:prstGeom prst="line">
            <a:avLst/>
          </a:prstGeom>
          <a:ln w="19050">
            <a:solidFill>
              <a:srgbClr val="818E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54" idx="5"/>
            <a:endCxn id="157" idx="2"/>
          </p:cNvCxnSpPr>
          <p:nvPr/>
        </p:nvCxnSpPr>
        <p:spPr>
          <a:xfrm>
            <a:off x="3990499" y="4519305"/>
            <a:ext cx="2215564" cy="1476735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89" name="Straight Connector 188"/>
          <p:cNvCxnSpPr>
            <a:stCxn id="154" idx="7"/>
            <a:endCxn id="155" idx="2"/>
          </p:cNvCxnSpPr>
          <p:nvPr/>
        </p:nvCxnSpPr>
        <p:spPr>
          <a:xfrm flipV="1">
            <a:off x="3990499" y="2708373"/>
            <a:ext cx="2143716" cy="1432386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92" name="Straight Connector 191"/>
          <p:cNvCxnSpPr>
            <a:stCxn id="155" idx="6"/>
            <a:endCxn id="156" idx="1"/>
          </p:cNvCxnSpPr>
          <p:nvPr/>
        </p:nvCxnSpPr>
        <p:spPr>
          <a:xfrm>
            <a:off x="6669561" y="2708373"/>
            <a:ext cx="1910333" cy="142702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95" name="Straight Connector 194"/>
          <p:cNvCxnSpPr>
            <a:stCxn id="157" idx="6"/>
            <a:endCxn id="156" idx="3"/>
          </p:cNvCxnSpPr>
          <p:nvPr/>
        </p:nvCxnSpPr>
        <p:spPr>
          <a:xfrm flipV="1">
            <a:off x="6741409" y="4513939"/>
            <a:ext cx="1838485" cy="1482101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200" name="Arc 199"/>
          <p:cNvSpPr/>
          <p:nvPr/>
        </p:nvSpPr>
        <p:spPr>
          <a:xfrm>
            <a:off x="6211388" y="1923904"/>
            <a:ext cx="381000" cy="609600"/>
          </a:xfrm>
          <a:prstGeom prst="arc">
            <a:avLst>
              <a:gd name="adj1" fmla="val 6997998"/>
              <a:gd name="adj2" fmla="val 3360527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Arc 200"/>
          <p:cNvSpPr/>
          <p:nvPr/>
        </p:nvSpPr>
        <p:spPr>
          <a:xfrm>
            <a:off x="3610726" y="3544229"/>
            <a:ext cx="381000" cy="609600"/>
          </a:xfrm>
          <a:prstGeom prst="arc">
            <a:avLst>
              <a:gd name="adj1" fmla="val 6997998"/>
              <a:gd name="adj2" fmla="val 3360527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2" name="Arc 201"/>
          <p:cNvSpPr/>
          <p:nvPr/>
        </p:nvSpPr>
        <p:spPr>
          <a:xfrm>
            <a:off x="6283236" y="5217841"/>
            <a:ext cx="381000" cy="609600"/>
          </a:xfrm>
          <a:prstGeom prst="arc">
            <a:avLst>
              <a:gd name="adj1" fmla="val 6997998"/>
              <a:gd name="adj2" fmla="val 3360527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Arc 202"/>
          <p:cNvSpPr/>
          <p:nvPr/>
        </p:nvSpPr>
        <p:spPr>
          <a:xfrm>
            <a:off x="8578667" y="3536856"/>
            <a:ext cx="381000" cy="609600"/>
          </a:xfrm>
          <a:prstGeom prst="arc">
            <a:avLst>
              <a:gd name="adj1" fmla="val 6997998"/>
              <a:gd name="adj2" fmla="val 3360527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5907218" y="2520337"/>
            <a:ext cx="992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dk1"/>
                </a:solidFill>
              </a:rPr>
              <a:t>a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967226" y="5807926"/>
            <a:ext cx="1013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dk1"/>
                </a:solidFill>
              </a:rPr>
              <a:t>b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8274840" y="4142801"/>
            <a:ext cx="973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dk1"/>
                </a:solidFill>
              </a:rPr>
              <a:t>a,b</a:t>
            </a:r>
            <a:endParaRPr lang="en-US" sz="2000" dirty="0">
              <a:solidFill>
                <a:schemeClr val="dk1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265431" y="4169361"/>
            <a:ext cx="1071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dk1"/>
                </a:solidFill>
                <a:sym typeface="Math C" panose="05000000000000000000" pitchFamily="2" charset="2"/>
              </a:rPr>
              <a:t></a:t>
            </a:r>
            <a:endParaRPr lang="en-US" sz="2000" dirty="0">
              <a:solidFill>
                <a:schemeClr val="dk1"/>
              </a:solidFill>
            </a:endParaRPr>
          </a:p>
        </p:txBody>
      </p:sp>
      <p:graphicFrame>
        <p:nvGraphicFramePr>
          <p:cNvPr id="100" name="Table 99"/>
          <p:cNvGraphicFramePr>
            <a:graphicFrameLocks noGrp="1"/>
          </p:cNvGraphicFramePr>
          <p:nvPr>
            <p:extLst/>
          </p:nvPr>
        </p:nvGraphicFramePr>
        <p:xfrm>
          <a:off x="8453757" y="1966693"/>
          <a:ext cx="1246744" cy="1483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23372">
                  <a:extLst>
                    <a:ext uri="{9D8B030D-6E8A-4147-A177-3AD203B41FA5}">
                      <a16:colId xmlns:a16="http://schemas.microsoft.com/office/drawing/2014/main" val="2359788245"/>
                    </a:ext>
                  </a:extLst>
                </a:gridCol>
                <a:gridCol w="623372">
                  <a:extLst>
                    <a:ext uri="{9D8B030D-6E8A-4147-A177-3AD203B41FA5}">
                      <a16:colId xmlns:a16="http://schemas.microsoft.com/office/drawing/2014/main" val="1202669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a</a:t>
                      </a:r>
                      <a:r>
                        <a:rPr lang="en-US" sz="1800" dirty="0" err="1">
                          <a:sym typeface="Symbol" panose="05050102010706020507" pitchFamily="18" charset="2"/>
                        </a:rPr>
                        <a:t></a:t>
                      </a:r>
                      <a:r>
                        <a:rPr lang="en-US" sz="1800" dirty="0" err="1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a</a:t>
                      </a:r>
                      <a:r>
                        <a:rPr lang="en-US" sz="1800" dirty="0" err="1">
                          <a:sym typeface="Symbol" panose="05050102010706020507" pitchFamily="18" charset="2"/>
                        </a:rPr>
                        <a:t></a:t>
                      </a:r>
                      <a:r>
                        <a:rPr lang="en-US" sz="1800" dirty="0" err="1"/>
                        <a:t>s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414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s</a:t>
                      </a:r>
                      <a:r>
                        <a:rPr lang="en-US" sz="1800" dirty="0" err="1">
                          <a:sym typeface="Symbol" panose="05050102010706020507" pitchFamily="18" charset="2"/>
                        </a:rPr>
                        <a:t></a:t>
                      </a:r>
                      <a:r>
                        <a:rPr lang="en-US" sz="1800" dirty="0" err="1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s</a:t>
                      </a:r>
                      <a:r>
                        <a:rPr lang="en-US" sz="1800" dirty="0" err="1">
                          <a:sym typeface="Symbol" panose="05050102010706020507" pitchFamily="18" charset="2"/>
                        </a:rPr>
                        <a:t></a:t>
                      </a:r>
                      <a:r>
                        <a:rPr lang="en-US" sz="1800" dirty="0" err="1"/>
                        <a:t>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809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b</a:t>
                      </a:r>
                      <a:r>
                        <a:rPr lang="en-US" sz="1800" dirty="0" err="1">
                          <a:sym typeface="Symbol" panose="05050102010706020507" pitchFamily="18" charset="2"/>
                        </a:rPr>
                        <a:t></a:t>
                      </a:r>
                      <a:r>
                        <a:rPr lang="en-US" sz="1800" dirty="0" err="1"/>
                        <a:t>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b</a:t>
                      </a:r>
                      <a:r>
                        <a:rPr lang="en-US" sz="1800" dirty="0" err="1">
                          <a:sym typeface="Symbol" panose="05050102010706020507" pitchFamily="18" charset="2"/>
                        </a:rPr>
                        <a:t></a:t>
                      </a:r>
                      <a:r>
                        <a:rPr lang="en-US" sz="1800" dirty="0" err="1"/>
                        <a:t>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798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s</a:t>
                      </a:r>
                      <a:r>
                        <a:rPr lang="en-US" sz="1800" dirty="0" err="1">
                          <a:sym typeface="Symbol" panose="05050102010706020507" pitchFamily="18" charset="2"/>
                        </a:rPr>
                        <a:t></a:t>
                      </a:r>
                      <a:r>
                        <a:rPr lang="en-US" sz="1800" dirty="0" err="1"/>
                        <a:t>b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s</a:t>
                      </a:r>
                      <a:r>
                        <a:rPr lang="en-US" sz="1800" dirty="0" err="1">
                          <a:sym typeface="Symbol" panose="05050102010706020507" pitchFamily="18" charset="2"/>
                        </a:rPr>
                        <a:t></a:t>
                      </a:r>
                      <a:r>
                        <a:rPr lang="en-US" sz="1800" dirty="0" err="1"/>
                        <a:t>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689882"/>
                  </a:ext>
                </a:extLst>
              </a:tr>
            </a:tbl>
          </a:graphicData>
        </a:graphic>
      </p:graphicFrame>
      <p:graphicFrame>
        <p:nvGraphicFramePr>
          <p:cNvPr id="127" name="Table 126"/>
          <p:cNvGraphicFramePr>
            <a:graphicFrameLocks noGrp="1"/>
          </p:cNvGraphicFramePr>
          <p:nvPr>
            <p:extLst/>
          </p:nvPr>
        </p:nvGraphicFramePr>
        <p:xfrm>
          <a:off x="6744387" y="1583159"/>
          <a:ext cx="1246744" cy="11125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23372">
                  <a:extLst>
                    <a:ext uri="{9D8B030D-6E8A-4147-A177-3AD203B41FA5}">
                      <a16:colId xmlns:a16="http://schemas.microsoft.com/office/drawing/2014/main" val="2359788245"/>
                    </a:ext>
                  </a:extLst>
                </a:gridCol>
                <a:gridCol w="623372">
                  <a:extLst>
                    <a:ext uri="{9D8B030D-6E8A-4147-A177-3AD203B41FA5}">
                      <a16:colId xmlns:a16="http://schemas.microsoft.com/office/drawing/2014/main" val="1202669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a</a:t>
                      </a:r>
                      <a:r>
                        <a:rPr lang="en-US" sz="1800" dirty="0" err="1">
                          <a:sym typeface="Symbol" panose="05050102010706020507" pitchFamily="18" charset="2"/>
                        </a:rPr>
                        <a:t></a:t>
                      </a:r>
                      <a:r>
                        <a:rPr lang="en-US" sz="1800" dirty="0" err="1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a</a:t>
                      </a:r>
                      <a:r>
                        <a:rPr lang="en-US" sz="1800" dirty="0" err="1">
                          <a:sym typeface="Symbol" panose="05050102010706020507" pitchFamily="18" charset="2"/>
                        </a:rPr>
                        <a:t></a:t>
                      </a:r>
                      <a:r>
                        <a:rPr lang="en-US" sz="1800" dirty="0" err="1"/>
                        <a:t>s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414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s</a:t>
                      </a:r>
                      <a:r>
                        <a:rPr lang="en-US" sz="1800" dirty="0" err="1">
                          <a:sym typeface="Symbol" panose="05050102010706020507" pitchFamily="18" charset="2"/>
                        </a:rPr>
                        <a:t></a:t>
                      </a:r>
                      <a:r>
                        <a:rPr lang="en-US" sz="1800" dirty="0" err="1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s</a:t>
                      </a:r>
                      <a:r>
                        <a:rPr lang="en-US" sz="1800" dirty="0" err="1">
                          <a:sym typeface="Symbol" panose="05050102010706020507" pitchFamily="18" charset="2"/>
                        </a:rPr>
                        <a:t></a:t>
                      </a:r>
                      <a:r>
                        <a:rPr lang="en-US" sz="1800" dirty="0" err="1"/>
                        <a:t>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809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b</a:t>
                      </a:r>
                      <a:r>
                        <a:rPr lang="en-US" sz="1800" dirty="0" err="1">
                          <a:sym typeface="Symbol" panose="05050102010706020507" pitchFamily="18" charset="2"/>
                        </a:rPr>
                        <a:t></a:t>
                      </a:r>
                      <a:r>
                        <a:rPr lang="en-US" sz="1800" dirty="0" err="1"/>
                        <a:t>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798317"/>
                  </a:ext>
                </a:extLst>
              </a:tr>
            </a:tbl>
          </a:graphicData>
        </a:graphic>
      </p:graphicFrame>
      <p:graphicFrame>
        <p:nvGraphicFramePr>
          <p:cNvPr id="128" name="Table 127"/>
          <p:cNvGraphicFramePr>
            <a:graphicFrameLocks noGrp="1"/>
          </p:cNvGraphicFramePr>
          <p:nvPr>
            <p:extLst/>
          </p:nvPr>
        </p:nvGraphicFramePr>
        <p:xfrm>
          <a:off x="5864091" y="4084189"/>
          <a:ext cx="1246744" cy="11125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23372">
                  <a:extLst>
                    <a:ext uri="{9D8B030D-6E8A-4147-A177-3AD203B41FA5}">
                      <a16:colId xmlns:a16="http://schemas.microsoft.com/office/drawing/2014/main" val="2359788245"/>
                    </a:ext>
                  </a:extLst>
                </a:gridCol>
                <a:gridCol w="623372">
                  <a:extLst>
                    <a:ext uri="{9D8B030D-6E8A-4147-A177-3AD203B41FA5}">
                      <a16:colId xmlns:a16="http://schemas.microsoft.com/office/drawing/2014/main" val="1202669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b</a:t>
                      </a:r>
                      <a:r>
                        <a:rPr lang="en-US" sz="1800" dirty="0" err="1">
                          <a:sym typeface="Symbol" panose="05050102010706020507" pitchFamily="18" charset="2"/>
                        </a:rPr>
                        <a:t></a:t>
                      </a:r>
                      <a:r>
                        <a:rPr lang="en-US" sz="1800" dirty="0" err="1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ym typeface="Symbol" panose="05050102010706020507" pitchFamily="18" charset="2"/>
                        </a:rPr>
                        <a:t>b</a:t>
                      </a:r>
                      <a:r>
                        <a:rPr lang="en-US" sz="1800" dirty="0" err="1"/>
                        <a:t>s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414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s</a:t>
                      </a:r>
                      <a:r>
                        <a:rPr lang="en-US" sz="1800" dirty="0" err="1">
                          <a:sym typeface="Symbol" panose="05050102010706020507" pitchFamily="18" charset="2"/>
                        </a:rPr>
                        <a:t></a:t>
                      </a:r>
                      <a:r>
                        <a:rPr lang="en-US" sz="1800" dirty="0" err="1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s</a:t>
                      </a:r>
                      <a:r>
                        <a:rPr lang="en-US" sz="1800" dirty="0" err="1">
                          <a:sym typeface="Symbol" panose="05050102010706020507" pitchFamily="18" charset="2"/>
                        </a:rPr>
                        <a:t></a:t>
                      </a:r>
                      <a:r>
                        <a:rPr lang="en-US" sz="1800" dirty="0" err="1"/>
                        <a:t>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809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ym typeface="Symbol" panose="05050102010706020507" pitchFamily="18" charset="2"/>
                        </a:rPr>
                        <a:t>a</a:t>
                      </a:r>
                      <a:r>
                        <a:rPr lang="en-US" sz="1800" dirty="0" err="1"/>
                        <a:t>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798317"/>
                  </a:ext>
                </a:extLst>
              </a:tr>
            </a:tbl>
          </a:graphicData>
        </a:graphic>
      </p:graphicFrame>
      <p:graphicFrame>
        <p:nvGraphicFramePr>
          <p:cNvPr id="129" name="Table 128"/>
          <p:cNvGraphicFramePr>
            <a:graphicFrameLocks noGrp="1"/>
          </p:cNvGraphicFramePr>
          <p:nvPr>
            <p:extLst/>
          </p:nvPr>
        </p:nvGraphicFramePr>
        <p:xfrm>
          <a:off x="3184160" y="2755461"/>
          <a:ext cx="1246744" cy="7416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23372">
                  <a:extLst>
                    <a:ext uri="{9D8B030D-6E8A-4147-A177-3AD203B41FA5}">
                      <a16:colId xmlns:a16="http://schemas.microsoft.com/office/drawing/2014/main" val="2359788245"/>
                    </a:ext>
                  </a:extLst>
                </a:gridCol>
                <a:gridCol w="623372">
                  <a:extLst>
                    <a:ext uri="{9D8B030D-6E8A-4147-A177-3AD203B41FA5}">
                      <a16:colId xmlns:a16="http://schemas.microsoft.com/office/drawing/2014/main" val="1202669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a</a:t>
                      </a:r>
                      <a:r>
                        <a:rPr lang="en-US" sz="1800" dirty="0" err="1">
                          <a:sym typeface="Symbol" panose="05050102010706020507" pitchFamily="18" charset="2"/>
                        </a:rPr>
                        <a:t></a:t>
                      </a:r>
                      <a:r>
                        <a:rPr lang="en-US" sz="1800" dirty="0" err="1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414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ym typeface="Symbol" panose="05050102010706020507" pitchFamily="18" charset="2"/>
                        </a:rPr>
                        <a:t>b</a:t>
                      </a:r>
                      <a:r>
                        <a:rPr lang="en-US" sz="1800" dirty="0" err="1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809898"/>
                  </a:ext>
                </a:extLst>
              </a:tr>
            </a:tbl>
          </a:graphicData>
        </a:graphic>
      </p:graphicFrame>
      <p:graphicFrame>
        <p:nvGraphicFramePr>
          <p:cNvPr id="130" name="Table 129"/>
          <p:cNvGraphicFramePr>
            <a:graphicFrameLocks noGrp="1"/>
          </p:cNvGraphicFramePr>
          <p:nvPr>
            <p:extLst/>
          </p:nvPr>
        </p:nvGraphicFramePr>
        <p:xfrm>
          <a:off x="4849256" y="3467259"/>
          <a:ext cx="1246744" cy="3708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23372">
                  <a:extLst>
                    <a:ext uri="{9D8B030D-6E8A-4147-A177-3AD203B41FA5}">
                      <a16:colId xmlns:a16="http://schemas.microsoft.com/office/drawing/2014/main" val="2359788245"/>
                    </a:ext>
                  </a:extLst>
                </a:gridCol>
                <a:gridCol w="623372">
                  <a:extLst>
                    <a:ext uri="{9D8B030D-6E8A-4147-A177-3AD203B41FA5}">
                      <a16:colId xmlns:a16="http://schemas.microsoft.com/office/drawing/2014/main" val="1202669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s</a:t>
                      </a:r>
                      <a:r>
                        <a:rPr lang="en-US" sz="1800" dirty="0" err="1">
                          <a:sym typeface="Symbol" panose="05050102010706020507" pitchFamily="18" charset="2"/>
                        </a:rPr>
                        <a:t></a:t>
                      </a:r>
                      <a:r>
                        <a:rPr lang="en-US" sz="1800" dirty="0" err="1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s</a:t>
                      </a:r>
                      <a:r>
                        <a:rPr lang="en-US" sz="1800" dirty="0" err="1">
                          <a:sym typeface="Symbol" panose="05050102010706020507" pitchFamily="18" charset="2"/>
                        </a:rPr>
                        <a:t></a:t>
                      </a:r>
                      <a:r>
                        <a:rPr lang="en-US" sz="1800" dirty="0" err="1"/>
                        <a:t>a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414875"/>
                  </a:ext>
                </a:extLst>
              </a:tr>
            </a:tbl>
          </a:graphicData>
        </a:graphic>
      </p:graphicFrame>
      <p:graphicFrame>
        <p:nvGraphicFramePr>
          <p:cNvPr id="131" name="Table 130"/>
          <p:cNvGraphicFramePr>
            <a:graphicFrameLocks noGrp="1"/>
          </p:cNvGraphicFramePr>
          <p:nvPr>
            <p:extLst/>
          </p:nvPr>
        </p:nvGraphicFramePr>
        <p:xfrm>
          <a:off x="7730847" y="5226218"/>
          <a:ext cx="1246744" cy="3708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23372">
                  <a:extLst>
                    <a:ext uri="{9D8B030D-6E8A-4147-A177-3AD203B41FA5}">
                      <a16:colId xmlns:a16="http://schemas.microsoft.com/office/drawing/2014/main" val="2359788245"/>
                    </a:ext>
                  </a:extLst>
                </a:gridCol>
                <a:gridCol w="623372">
                  <a:extLst>
                    <a:ext uri="{9D8B030D-6E8A-4147-A177-3AD203B41FA5}">
                      <a16:colId xmlns:a16="http://schemas.microsoft.com/office/drawing/2014/main" val="1202669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s</a:t>
                      </a:r>
                      <a:r>
                        <a:rPr lang="en-US" sz="1800" dirty="0" err="1">
                          <a:sym typeface="Symbol" panose="05050102010706020507" pitchFamily="18" charset="2"/>
                        </a:rPr>
                        <a:t></a:t>
                      </a:r>
                      <a:r>
                        <a:rPr lang="en-US" sz="1800" dirty="0" err="1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s</a:t>
                      </a:r>
                      <a:r>
                        <a:rPr lang="en-US" sz="1800" dirty="0" err="1">
                          <a:sym typeface="Symbol" panose="05050102010706020507" pitchFamily="18" charset="2"/>
                        </a:rPr>
                        <a:t></a:t>
                      </a:r>
                      <a:r>
                        <a:rPr lang="en-US" sz="1800" dirty="0" err="1"/>
                        <a:t>a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414875"/>
                  </a:ext>
                </a:extLst>
              </a:tr>
            </a:tbl>
          </a:graphicData>
        </a:graphic>
      </p:graphicFrame>
      <p:graphicFrame>
        <p:nvGraphicFramePr>
          <p:cNvPr id="132" name="Table 131"/>
          <p:cNvGraphicFramePr>
            <a:graphicFrameLocks noGrp="1"/>
          </p:cNvGraphicFramePr>
          <p:nvPr>
            <p:extLst/>
          </p:nvPr>
        </p:nvGraphicFramePr>
        <p:xfrm>
          <a:off x="6413907" y="3495832"/>
          <a:ext cx="1246744" cy="3708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23372">
                  <a:extLst>
                    <a:ext uri="{9D8B030D-6E8A-4147-A177-3AD203B41FA5}">
                      <a16:colId xmlns:a16="http://schemas.microsoft.com/office/drawing/2014/main" val="2359788245"/>
                    </a:ext>
                  </a:extLst>
                </a:gridCol>
                <a:gridCol w="623372">
                  <a:extLst>
                    <a:ext uri="{9D8B030D-6E8A-4147-A177-3AD203B41FA5}">
                      <a16:colId xmlns:a16="http://schemas.microsoft.com/office/drawing/2014/main" val="1202669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s</a:t>
                      </a:r>
                      <a:r>
                        <a:rPr lang="en-US" sz="1800" dirty="0" err="1">
                          <a:sym typeface="Symbol" panose="05050102010706020507" pitchFamily="18" charset="2"/>
                        </a:rPr>
                        <a:t></a:t>
                      </a:r>
                      <a:r>
                        <a:rPr lang="en-US" sz="1800" dirty="0" err="1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s</a:t>
                      </a:r>
                      <a:r>
                        <a:rPr lang="en-US" sz="1800" dirty="0" err="1">
                          <a:sym typeface="Symbol" panose="05050102010706020507" pitchFamily="18" charset="2"/>
                        </a:rPr>
                        <a:t></a:t>
                      </a:r>
                      <a:r>
                        <a:rPr lang="en-US" sz="1800" dirty="0" err="1"/>
                        <a:t>b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414875"/>
                  </a:ext>
                </a:extLst>
              </a:tr>
            </a:tbl>
          </a:graphicData>
        </a:graphic>
      </p:graphicFrame>
      <p:graphicFrame>
        <p:nvGraphicFramePr>
          <p:cNvPr id="133" name="Table 132"/>
          <p:cNvGraphicFramePr>
            <a:graphicFrameLocks noGrp="1"/>
          </p:cNvGraphicFramePr>
          <p:nvPr>
            <p:extLst/>
          </p:nvPr>
        </p:nvGraphicFramePr>
        <p:xfrm>
          <a:off x="3815478" y="5217841"/>
          <a:ext cx="1246744" cy="3708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23372">
                  <a:extLst>
                    <a:ext uri="{9D8B030D-6E8A-4147-A177-3AD203B41FA5}">
                      <a16:colId xmlns:a16="http://schemas.microsoft.com/office/drawing/2014/main" val="2359788245"/>
                    </a:ext>
                  </a:extLst>
                </a:gridCol>
                <a:gridCol w="623372">
                  <a:extLst>
                    <a:ext uri="{9D8B030D-6E8A-4147-A177-3AD203B41FA5}">
                      <a16:colId xmlns:a16="http://schemas.microsoft.com/office/drawing/2014/main" val="1202669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s</a:t>
                      </a:r>
                      <a:r>
                        <a:rPr lang="en-US" sz="1800" dirty="0" err="1">
                          <a:sym typeface="Symbol" panose="05050102010706020507" pitchFamily="18" charset="2"/>
                        </a:rPr>
                        <a:t></a:t>
                      </a:r>
                      <a:r>
                        <a:rPr lang="en-US" sz="1800" dirty="0" err="1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s</a:t>
                      </a:r>
                      <a:r>
                        <a:rPr lang="en-US" sz="1800" dirty="0" err="1">
                          <a:sym typeface="Symbol" panose="05050102010706020507" pitchFamily="18" charset="2"/>
                        </a:rPr>
                        <a:t></a:t>
                      </a:r>
                      <a:r>
                        <a:rPr lang="en-US" sz="1800" dirty="0" err="1"/>
                        <a:t>b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414875"/>
                  </a:ext>
                </a:extLst>
              </a:tr>
            </a:tbl>
          </a:graphicData>
        </a:graphic>
      </p:graphicFrame>
      <p:sp>
        <p:nvSpPr>
          <p:cNvPr id="134" name="Oval 133"/>
          <p:cNvSpPr/>
          <p:nvPr/>
        </p:nvSpPr>
        <p:spPr>
          <a:xfrm>
            <a:off x="9820118" y="745388"/>
            <a:ext cx="535346" cy="53534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5" name="TextBox 134"/>
          <p:cNvSpPr txBox="1"/>
          <p:nvPr/>
        </p:nvSpPr>
        <p:spPr>
          <a:xfrm>
            <a:off x="9593121" y="825025"/>
            <a:ext cx="992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dk1"/>
                </a:solidFill>
              </a:rPr>
              <a:t>a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0406713" y="814290"/>
            <a:ext cx="1554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is trusted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itle 1"/>
          <p:cNvSpPr txBox="1">
            <a:spLocks/>
          </p:cNvSpPr>
          <p:nvPr/>
        </p:nvSpPr>
        <p:spPr>
          <a:xfrm>
            <a:off x="3112673" y="2476911"/>
            <a:ext cx="631563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happens for k hosts?</a:t>
            </a:r>
          </a:p>
        </p:txBody>
      </p:sp>
    </p:spTree>
    <p:extLst>
      <p:ext uri="{BB962C8B-B14F-4D97-AF65-F5344CB8AC3E}">
        <p14:creationId xmlns:p14="http://schemas.microsoft.com/office/powerpoint/2010/main" val="6086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Simplified FSM - Firewall</a:t>
            </a:r>
            <a:endParaRPr lang="he-IL" dirty="0"/>
          </a:p>
        </p:txBody>
      </p:sp>
      <p:sp>
        <p:nvSpPr>
          <p:cNvPr id="30" name="Rounded Rectangle 29"/>
          <p:cNvSpPr/>
          <p:nvPr/>
        </p:nvSpPr>
        <p:spPr>
          <a:xfrm>
            <a:off x="3041875" y="1523999"/>
            <a:ext cx="6925085" cy="5027023"/>
          </a:xfrm>
          <a:prstGeom prst="roundRect">
            <a:avLst/>
          </a:prstGeom>
          <a:noFill/>
          <a:ln>
            <a:solidFill>
              <a:srgbClr val="0B9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400" dirty="0">
              <a:solidFill>
                <a:srgbClr val="0B9B80"/>
              </a:solidFill>
            </a:endParaRPr>
          </a:p>
        </p:txBody>
      </p:sp>
      <p:cxnSp>
        <p:nvCxnSpPr>
          <p:cNvPr id="34" name="Elbow Connector 33"/>
          <p:cNvCxnSpPr>
            <a:stCxn id="111" idx="6"/>
            <a:endCxn id="30" idx="1"/>
          </p:cNvCxnSpPr>
          <p:nvPr/>
        </p:nvCxnSpPr>
        <p:spPr>
          <a:xfrm>
            <a:off x="1846590" y="2324100"/>
            <a:ext cx="1195285" cy="1713411"/>
          </a:xfrm>
          <a:prstGeom prst="bentConnector3">
            <a:avLst>
              <a:gd name="adj1" fmla="val 50000"/>
            </a:avLst>
          </a:prstGeom>
          <a:ln w="19050">
            <a:solidFill>
              <a:srgbClr val="818E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87" idx="6"/>
            <a:endCxn id="30" idx="1"/>
          </p:cNvCxnSpPr>
          <p:nvPr/>
        </p:nvCxnSpPr>
        <p:spPr>
          <a:xfrm flipV="1">
            <a:off x="1855846" y="4037511"/>
            <a:ext cx="1186029" cy="1588091"/>
          </a:xfrm>
          <a:prstGeom prst="bentConnector3">
            <a:avLst>
              <a:gd name="adj1" fmla="val 50000"/>
            </a:avLst>
          </a:prstGeom>
          <a:ln w="19050">
            <a:solidFill>
              <a:srgbClr val="818E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132"/>
          <p:cNvGrpSpPr/>
          <p:nvPr/>
        </p:nvGrpSpPr>
        <p:grpSpPr>
          <a:xfrm>
            <a:off x="265440" y="1676400"/>
            <a:ext cx="1581150" cy="1295400"/>
            <a:chOff x="171450" y="1676400"/>
            <a:chExt cx="1581150" cy="1295400"/>
          </a:xfrm>
        </p:grpSpPr>
        <p:grpSp>
          <p:nvGrpSpPr>
            <p:cNvPr id="4" name="Group 109"/>
            <p:cNvGrpSpPr/>
            <p:nvPr/>
          </p:nvGrpSpPr>
          <p:grpSpPr>
            <a:xfrm>
              <a:off x="457200" y="1676400"/>
              <a:ext cx="1295400" cy="1295400"/>
              <a:chOff x="76200" y="1905000"/>
              <a:chExt cx="1295400" cy="1295400"/>
            </a:xfrm>
          </p:grpSpPr>
          <p:sp>
            <p:nvSpPr>
              <p:cNvPr id="111" name="Oval 110"/>
              <p:cNvSpPr/>
              <p:nvPr/>
            </p:nvSpPr>
            <p:spPr>
              <a:xfrm>
                <a:off x="76200" y="1905000"/>
                <a:ext cx="1295400" cy="12954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12" name="Freeform 6"/>
              <p:cNvSpPr>
                <a:spLocks noEditPoints="1"/>
              </p:cNvSpPr>
              <p:nvPr/>
            </p:nvSpPr>
            <p:spPr bwMode="auto">
              <a:xfrm>
                <a:off x="485775" y="2165350"/>
                <a:ext cx="459326" cy="796925"/>
              </a:xfrm>
              <a:custGeom>
                <a:avLst/>
                <a:gdLst/>
                <a:ahLst/>
                <a:cxnLst>
                  <a:cxn ang="0">
                    <a:pos x="332" y="11"/>
                  </a:cxn>
                  <a:cxn ang="0">
                    <a:pos x="321" y="0"/>
                  </a:cxn>
                  <a:cxn ang="0">
                    <a:pos x="11" y="0"/>
                  </a:cxn>
                  <a:cxn ang="0">
                    <a:pos x="0" y="11"/>
                  </a:cxn>
                  <a:cxn ang="0">
                    <a:pos x="0" y="565"/>
                  </a:cxn>
                  <a:cxn ang="0">
                    <a:pos x="11" y="576"/>
                  </a:cxn>
                  <a:cxn ang="0">
                    <a:pos x="321" y="576"/>
                  </a:cxn>
                  <a:cxn ang="0">
                    <a:pos x="332" y="565"/>
                  </a:cxn>
                  <a:cxn ang="0">
                    <a:pos x="332" y="11"/>
                  </a:cxn>
                  <a:cxn ang="0">
                    <a:pos x="220" y="41"/>
                  </a:cxn>
                  <a:cxn ang="0">
                    <a:pos x="217" y="44"/>
                  </a:cxn>
                  <a:cxn ang="0">
                    <a:pos x="119" y="44"/>
                  </a:cxn>
                  <a:cxn ang="0">
                    <a:pos x="116" y="41"/>
                  </a:cxn>
                  <a:cxn ang="0">
                    <a:pos x="116" y="39"/>
                  </a:cxn>
                  <a:cxn ang="0">
                    <a:pos x="119" y="36"/>
                  </a:cxn>
                  <a:cxn ang="0">
                    <a:pos x="217" y="36"/>
                  </a:cxn>
                  <a:cxn ang="0">
                    <a:pos x="220" y="39"/>
                  </a:cxn>
                  <a:cxn ang="0">
                    <a:pos x="220" y="41"/>
                  </a:cxn>
                  <a:cxn ang="0">
                    <a:pos x="168" y="543"/>
                  </a:cxn>
                  <a:cxn ang="0">
                    <a:pos x="152" y="527"/>
                  </a:cxn>
                  <a:cxn ang="0">
                    <a:pos x="168" y="511"/>
                  </a:cxn>
                  <a:cxn ang="0">
                    <a:pos x="184" y="527"/>
                  </a:cxn>
                  <a:cxn ang="0">
                    <a:pos x="168" y="543"/>
                  </a:cxn>
                  <a:cxn ang="0">
                    <a:pos x="300" y="472"/>
                  </a:cxn>
                  <a:cxn ang="0">
                    <a:pos x="32" y="472"/>
                  </a:cxn>
                  <a:cxn ang="0">
                    <a:pos x="32" y="88"/>
                  </a:cxn>
                  <a:cxn ang="0">
                    <a:pos x="300" y="88"/>
                  </a:cxn>
                  <a:cxn ang="0">
                    <a:pos x="300" y="472"/>
                  </a:cxn>
                  <a:cxn ang="0">
                    <a:pos x="177" y="156"/>
                  </a:cxn>
                  <a:cxn ang="0">
                    <a:pos x="246" y="193"/>
                  </a:cxn>
                  <a:cxn ang="0">
                    <a:pos x="118" y="156"/>
                  </a:cxn>
                  <a:cxn ang="0">
                    <a:pos x="256" y="232"/>
                  </a:cxn>
                </a:cxnLst>
                <a:rect l="0" t="0" r="r" b="b"/>
                <a:pathLst>
                  <a:path w="332" h="576">
                    <a:moveTo>
                      <a:pt x="332" y="11"/>
                    </a:moveTo>
                    <a:cubicBezTo>
                      <a:pt x="332" y="5"/>
                      <a:pt x="327" y="0"/>
                      <a:pt x="32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565"/>
                      <a:pt x="0" y="565"/>
                      <a:pt x="0" y="565"/>
                    </a:cubicBezTo>
                    <a:cubicBezTo>
                      <a:pt x="0" y="571"/>
                      <a:pt x="5" y="576"/>
                      <a:pt x="11" y="576"/>
                    </a:cubicBezTo>
                    <a:cubicBezTo>
                      <a:pt x="321" y="576"/>
                      <a:pt x="321" y="576"/>
                      <a:pt x="321" y="576"/>
                    </a:cubicBezTo>
                    <a:cubicBezTo>
                      <a:pt x="327" y="576"/>
                      <a:pt x="332" y="571"/>
                      <a:pt x="332" y="565"/>
                    </a:cubicBezTo>
                    <a:lnTo>
                      <a:pt x="332" y="11"/>
                    </a:lnTo>
                    <a:close/>
                    <a:moveTo>
                      <a:pt x="220" y="41"/>
                    </a:moveTo>
                    <a:cubicBezTo>
                      <a:pt x="220" y="43"/>
                      <a:pt x="219" y="44"/>
                      <a:pt x="217" y="44"/>
                    </a:cubicBezTo>
                    <a:cubicBezTo>
                      <a:pt x="119" y="44"/>
                      <a:pt x="119" y="44"/>
                      <a:pt x="119" y="44"/>
                    </a:cubicBezTo>
                    <a:cubicBezTo>
                      <a:pt x="117" y="44"/>
                      <a:pt x="116" y="43"/>
                      <a:pt x="116" y="41"/>
                    </a:cubicBezTo>
                    <a:cubicBezTo>
                      <a:pt x="116" y="39"/>
                      <a:pt x="116" y="39"/>
                      <a:pt x="116" y="39"/>
                    </a:cubicBezTo>
                    <a:cubicBezTo>
                      <a:pt x="116" y="37"/>
                      <a:pt x="117" y="36"/>
                      <a:pt x="119" y="36"/>
                    </a:cubicBezTo>
                    <a:cubicBezTo>
                      <a:pt x="217" y="36"/>
                      <a:pt x="217" y="36"/>
                      <a:pt x="217" y="36"/>
                    </a:cubicBezTo>
                    <a:cubicBezTo>
                      <a:pt x="219" y="36"/>
                      <a:pt x="220" y="37"/>
                      <a:pt x="220" y="39"/>
                    </a:cubicBezTo>
                    <a:lnTo>
                      <a:pt x="220" y="41"/>
                    </a:lnTo>
                    <a:close/>
                    <a:moveTo>
                      <a:pt x="168" y="543"/>
                    </a:moveTo>
                    <a:cubicBezTo>
                      <a:pt x="159" y="543"/>
                      <a:pt x="152" y="536"/>
                      <a:pt x="152" y="527"/>
                    </a:cubicBezTo>
                    <a:cubicBezTo>
                      <a:pt x="152" y="518"/>
                      <a:pt x="159" y="511"/>
                      <a:pt x="168" y="511"/>
                    </a:cubicBezTo>
                    <a:cubicBezTo>
                      <a:pt x="177" y="511"/>
                      <a:pt x="184" y="518"/>
                      <a:pt x="184" y="527"/>
                    </a:cubicBezTo>
                    <a:cubicBezTo>
                      <a:pt x="184" y="536"/>
                      <a:pt x="177" y="543"/>
                      <a:pt x="168" y="543"/>
                    </a:cubicBezTo>
                    <a:close/>
                    <a:moveTo>
                      <a:pt x="300" y="472"/>
                    </a:moveTo>
                    <a:cubicBezTo>
                      <a:pt x="32" y="472"/>
                      <a:pt x="32" y="472"/>
                      <a:pt x="32" y="472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00" y="88"/>
                      <a:pt x="300" y="88"/>
                      <a:pt x="300" y="88"/>
                    </a:cubicBezTo>
                    <a:lnTo>
                      <a:pt x="300" y="472"/>
                    </a:lnTo>
                    <a:close/>
                    <a:moveTo>
                      <a:pt x="177" y="156"/>
                    </a:moveTo>
                    <a:cubicBezTo>
                      <a:pt x="246" y="193"/>
                      <a:pt x="246" y="193"/>
                      <a:pt x="246" y="193"/>
                    </a:cubicBezTo>
                    <a:moveTo>
                      <a:pt x="118" y="156"/>
                    </a:moveTo>
                    <a:cubicBezTo>
                      <a:pt x="256" y="232"/>
                      <a:pt x="256" y="232"/>
                      <a:pt x="256" y="232"/>
                    </a:cubicBezTo>
                  </a:path>
                </a:pathLst>
              </a:cu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171450" y="2133667"/>
              <a:ext cx="177531" cy="361876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6788" tIns="26788" rIns="26788" bIns="26788" anchor="ctr">
              <a:spAutoFit/>
            </a:bodyPr>
            <a:lstStyle/>
            <a:p>
              <a:pPr>
                <a:defRPr sz="1800"/>
              </a:pPr>
              <a:r>
                <a:rPr lang="en-US" sz="2000" dirty="0">
                  <a:solidFill>
                    <a:schemeClr val="tx2"/>
                  </a:solidFill>
                </a:rPr>
                <a:t>a</a:t>
              </a:r>
              <a:endParaRPr lang="he-IL" sz="20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" name="Group 133"/>
          <p:cNvGrpSpPr/>
          <p:nvPr/>
        </p:nvGrpSpPr>
        <p:grpSpPr>
          <a:xfrm>
            <a:off x="294275" y="3382815"/>
            <a:ext cx="1557424" cy="1295400"/>
            <a:chOff x="118976" y="3200400"/>
            <a:chExt cx="1557424" cy="1295400"/>
          </a:xfrm>
        </p:grpSpPr>
        <p:grpSp>
          <p:nvGrpSpPr>
            <p:cNvPr id="6" name="Group 112"/>
            <p:cNvGrpSpPr/>
            <p:nvPr/>
          </p:nvGrpSpPr>
          <p:grpSpPr>
            <a:xfrm>
              <a:off x="381000" y="3200400"/>
              <a:ext cx="1295400" cy="1295400"/>
              <a:chOff x="7391400" y="1905000"/>
              <a:chExt cx="1295400" cy="1295400"/>
            </a:xfrm>
          </p:grpSpPr>
          <p:sp>
            <p:nvSpPr>
              <p:cNvPr id="114" name="Oval 113"/>
              <p:cNvSpPr/>
              <p:nvPr/>
            </p:nvSpPr>
            <p:spPr>
              <a:xfrm>
                <a:off x="7391400" y="1905000"/>
                <a:ext cx="1295400" cy="12954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grpSp>
            <p:nvGrpSpPr>
              <p:cNvPr id="7" name="Group 30"/>
              <p:cNvGrpSpPr/>
              <p:nvPr/>
            </p:nvGrpSpPr>
            <p:grpSpPr>
              <a:xfrm>
                <a:off x="7598251" y="2190750"/>
                <a:ext cx="926624" cy="817106"/>
                <a:chOff x="2166938" y="3592513"/>
                <a:chExt cx="1719263" cy="1516063"/>
              </a:xfrm>
            </p:grpSpPr>
            <p:sp>
              <p:nvSpPr>
                <p:cNvPr id="116" name="Freeform 11"/>
                <p:cNvSpPr>
                  <a:spLocks noEditPoints="1"/>
                </p:cNvSpPr>
                <p:nvPr/>
              </p:nvSpPr>
              <p:spPr bwMode="auto">
                <a:xfrm>
                  <a:off x="2166938" y="3592513"/>
                  <a:ext cx="1719263" cy="1182688"/>
                </a:xfrm>
                <a:custGeom>
                  <a:avLst/>
                  <a:gdLst/>
                  <a:ahLst/>
                  <a:cxnLst>
                    <a:cxn ang="0">
                      <a:pos x="744" y="18"/>
                    </a:cxn>
                    <a:cxn ang="0">
                      <a:pos x="726" y="0"/>
                    </a:cxn>
                    <a:cxn ang="0">
                      <a:pos x="22" y="0"/>
                    </a:cxn>
                    <a:cxn ang="0">
                      <a:pos x="0" y="18"/>
                    </a:cxn>
                    <a:cxn ang="0">
                      <a:pos x="0" y="490"/>
                    </a:cxn>
                    <a:cxn ang="0">
                      <a:pos x="22" y="512"/>
                    </a:cxn>
                    <a:cxn ang="0">
                      <a:pos x="726" y="512"/>
                    </a:cxn>
                    <a:cxn ang="0">
                      <a:pos x="744" y="490"/>
                    </a:cxn>
                    <a:cxn ang="0">
                      <a:pos x="744" y="18"/>
                    </a:cxn>
                    <a:cxn ang="0">
                      <a:pos x="712" y="476"/>
                    </a:cxn>
                    <a:cxn ang="0">
                      <a:pos x="36" y="476"/>
                    </a:cxn>
                    <a:cxn ang="0">
                      <a:pos x="36" y="36"/>
                    </a:cxn>
                    <a:cxn ang="0">
                      <a:pos x="712" y="36"/>
                    </a:cxn>
                    <a:cxn ang="0">
                      <a:pos x="712" y="476"/>
                    </a:cxn>
                  </a:cxnLst>
                  <a:rect l="0" t="0" r="r" b="b"/>
                  <a:pathLst>
                    <a:path w="744" h="512">
                      <a:moveTo>
                        <a:pt x="744" y="18"/>
                      </a:moveTo>
                      <a:cubicBezTo>
                        <a:pt x="744" y="7"/>
                        <a:pt x="737" y="0"/>
                        <a:pt x="726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1" y="0"/>
                        <a:pt x="0" y="7"/>
                        <a:pt x="0" y="18"/>
                      </a:cubicBezTo>
                      <a:cubicBezTo>
                        <a:pt x="0" y="490"/>
                        <a:pt x="0" y="490"/>
                        <a:pt x="0" y="490"/>
                      </a:cubicBezTo>
                      <a:cubicBezTo>
                        <a:pt x="0" y="501"/>
                        <a:pt x="11" y="512"/>
                        <a:pt x="22" y="512"/>
                      </a:cubicBezTo>
                      <a:cubicBezTo>
                        <a:pt x="726" y="512"/>
                        <a:pt x="726" y="512"/>
                        <a:pt x="726" y="512"/>
                      </a:cubicBezTo>
                      <a:cubicBezTo>
                        <a:pt x="737" y="512"/>
                        <a:pt x="744" y="501"/>
                        <a:pt x="744" y="490"/>
                      </a:cubicBezTo>
                      <a:lnTo>
                        <a:pt x="744" y="18"/>
                      </a:lnTo>
                      <a:close/>
                      <a:moveTo>
                        <a:pt x="712" y="476"/>
                      </a:moveTo>
                      <a:cubicBezTo>
                        <a:pt x="36" y="476"/>
                        <a:pt x="36" y="476"/>
                        <a:pt x="36" y="476"/>
                      </a:cubicBezTo>
                      <a:cubicBezTo>
                        <a:pt x="36" y="36"/>
                        <a:pt x="36" y="36"/>
                        <a:pt x="36" y="36"/>
                      </a:cubicBezTo>
                      <a:cubicBezTo>
                        <a:pt x="712" y="36"/>
                        <a:pt x="712" y="36"/>
                        <a:pt x="712" y="36"/>
                      </a:cubicBezTo>
                      <a:lnTo>
                        <a:pt x="712" y="476"/>
                      </a:lnTo>
                      <a:close/>
                    </a:path>
                  </a:pathLst>
                </a:cu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117" name="Freeform 12"/>
                <p:cNvSpPr>
                  <a:spLocks/>
                </p:cNvSpPr>
                <p:nvPr/>
              </p:nvSpPr>
              <p:spPr bwMode="auto">
                <a:xfrm>
                  <a:off x="2646363" y="4849813"/>
                  <a:ext cx="749300" cy="258763"/>
                </a:xfrm>
                <a:custGeom>
                  <a:avLst/>
                  <a:gdLst/>
                  <a:ahLst/>
                  <a:cxnLst>
                    <a:cxn ang="0">
                      <a:pos x="314" y="84"/>
                    </a:cxn>
                    <a:cxn ang="0">
                      <a:pos x="243" y="84"/>
                    </a:cxn>
                    <a:cxn ang="0">
                      <a:pos x="242" y="84"/>
                    </a:cxn>
                    <a:cxn ang="0">
                      <a:pos x="220" y="63"/>
                    </a:cxn>
                    <a:cxn ang="0">
                      <a:pos x="220" y="0"/>
                    </a:cxn>
                    <a:cxn ang="0">
                      <a:pos x="104" y="0"/>
                    </a:cxn>
                    <a:cxn ang="0">
                      <a:pos x="104" y="63"/>
                    </a:cxn>
                    <a:cxn ang="0">
                      <a:pos x="85" y="84"/>
                    </a:cxn>
                    <a:cxn ang="0">
                      <a:pos x="84" y="84"/>
                    </a:cxn>
                    <a:cxn ang="0">
                      <a:pos x="13" y="84"/>
                    </a:cxn>
                    <a:cxn ang="0">
                      <a:pos x="0" y="94"/>
                    </a:cxn>
                    <a:cxn ang="0">
                      <a:pos x="0" y="98"/>
                    </a:cxn>
                    <a:cxn ang="0">
                      <a:pos x="13" y="112"/>
                    </a:cxn>
                    <a:cxn ang="0">
                      <a:pos x="314" y="112"/>
                    </a:cxn>
                    <a:cxn ang="0">
                      <a:pos x="324" y="98"/>
                    </a:cxn>
                    <a:cxn ang="0">
                      <a:pos x="324" y="94"/>
                    </a:cxn>
                    <a:cxn ang="0">
                      <a:pos x="314" y="84"/>
                    </a:cxn>
                  </a:cxnLst>
                  <a:rect l="0" t="0" r="r" b="b"/>
                  <a:pathLst>
                    <a:path w="324" h="112">
                      <a:moveTo>
                        <a:pt x="314" y="84"/>
                      </a:moveTo>
                      <a:cubicBezTo>
                        <a:pt x="243" y="84"/>
                        <a:pt x="243" y="84"/>
                        <a:pt x="243" y="84"/>
                      </a:cubicBezTo>
                      <a:cubicBezTo>
                        <a:pt x="242" y="84"/>
                        <a:pt x="242" y="84"/>
                        <a:pt x="242" y="84"/>
                      </a:cubicBezTo>
                      <a:cubicBezTo>
                        <a:pt x="231" y="84"/>
                        <a:pt x="220" y="74"/>
                        <a:pt x="220" y="63"/>
                      </a:cubicBezTo>
                      <a:cubicBezTo>
                        <a:pt x="220" y="0"/>
                        <a:pt x="220" y="0"/>
                        <a:pt x="220" y="0"/>
                      </a:cubicBez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104" y="63"/>
                        <a:pt x="104" y="63"/>
                        <a:pt x="104" y="63"/>
                      </a:cubicBezTo>
                      <a:cubicBezTo>
                        <a:pt x="104" y="74"/>
                        <a:pt x="96" y="84"/>
                        <a:pt x="85" y="84"/>
                      </a:cubicBezTo>
                      <a:cubicBezTo>
                        <a:pt x="84" y="84"/>
                        <a:pt x="84" y="84"/>
                        <a:pt x="84" y="84"/>
                      </a:cubicBezTo>
                      <a:cubicBezTo>
                        <a:pt x="13" y="84"/>
                        <a:pt x="13" y="84"/>
                        <a:pt x="13" y="84"/>
                      </a:cubicBezTo>
                      <a:cubicBezTo>
                        <a:pt x="7" y="84"/>
                        <a:pt x="0" y="88"/>
                        <a:pt x="0" y="94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5"/>
                        <a:pt x="7" y="112"/>
                        <a:pt x="13" y="112"/>
                      </a:cubicBezTo>
                      <a:cubicBezTo>
                        <a:pt x="314" y="112"/>
                        <a:pt x="314" y="112"/>
                        <a:pt x="314" y="112"/>
                      </a:cubicBezTo>
                      <a:cubicBezTo>
                        <a:pt x="320" y="112"/>
                        <a:pt x="324" y="105"/>
                        <a:pt x="324" y="98"/>
                      </a:cubicBezTo>
                      <a:cubicBezTo>
                        <a:pt x="324" y="94"/>
                        <a:pt x="324" y="94"/>
                        <a:pt x="324" y="94"/>
                      </a:cubicBezTo>
                      <a:cubicBezTo>
                        <a:pt x="324" y="88"/>
                        <a:pt x="320" y="84"/>
                        <a:pt x="314" y="84"/>
                      </a:cubicBezTo>
                      <a:close/>
                    </a:path>
                  </a:pathLst>
                </a:cu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118" name="Line 13"/>
                <p:cNvSpPr>
                  <a:spLocks noChangeShapeType="1"/>
                </p:cNvSpPr>
                <p:nvPr/>
              </p:nvSpPr>
              <p:spPr bwMode="auto">
                <a:xfrm>
                  <a:off x="3262313" y="3852863"/>
                  <a:ext cx="346075" cy="18573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119" name="Line 14"/>
                <p:cNvSpPr>
                  <a:spLocks noChangeShapeType="1"/>
                </p:cNvSpPr>
                <p:nvPr/>
              </p:nvSpPr>
              <p:spPr bwMode="auto">
                <a:xfrm>
                  <a:off x="2965450" y="3852863"/>
                  <a:ext cx="693738" cy="381000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</p:grpSp>
        </p:grpSp>
        <p:sp>
          <p:nvSpPr>
            <p:cNvPr id="31" name="TextBox 30"/>
            <p:cNvSpPr txBox="1"/>
            <p:nvPr/>
          </p:nvSpPr>
          <p:spPr>
            <a:xfrm>
              <a:off x="118976" y="3657674"/>
              <a:ext cx="188751" cy="361876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6788" tIns="26788" rIns="26788" bIns="26788" anchor="ctr">
              <a:spAutoFit/>
            </a:bodyPr>
            <a:lstStyle/>
            <a:p>
              <a:pPr>
                <a:defRPr sz="1800"/>
              </a:pPr>
              <a:r>
                <a:rPr lang="en-US" sz="2000" dirty="0">
                  <a:solidFill>
                    <a:schemeClr val="tx2"/>
                  </a:solidFill>
                </a:rPr>
                <a:t>b</a:t>
              </a:r>
              <a:endParaRPr lang="he-IL" sz="20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0" name="Group 135"/>
          <p:cNvGrpSpPr/>
          <p:nvPr/>
        </p:nvGrpSpPr>
        <p:grpSpPr>
          <a:xfrm>
            <a:off x="10529759" y="3375819"/>
            <a:ext cx="1490245" cy="1295400"/>
            <a:chOff x="7239000" y="1933575"/>
            <a:chExt cx="1490245" cy="1295400"/>
          </a:xfrm>
        </p:grpSpPr>
        <p:grpSp>
          <p:nvGrpSpPr>
            <p:cNvPr id="11" name="Group 38"/>
            <p:cNvGrpSpPr/>
            <p:nvPr/>
          </p:nvGrpSpPr>
          <p:grpSpPr>
            <a:xfrm>
              <a:off x="7239000" y="1933575"/>
              <a:ext cx="1295400" cy="1295400"/>
              <a:chOff x="7543800" y="3429000"/>
              <a:chExt cx="1295400" cy="1295400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7543800" y="3429000"/>
                <a:ext cx="1295400" cy="12954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grpSp>
            <p:nvGrpSpPr>
              <p:cNvPr id="12" name="Group 40"/>
              <p:cNvGrpSpPr/>
              <p:nvPr/>
            </p:nvGrpSpPr>
            <p:grpSpPr>
              <a:xfrm>
                <a:off x="7683910" y="3733800"/>
                <a:ext cx="1002890" cy="609600"/>
                <a:chOff x="3044825" y="1419225"/>
                <a:chExt cx="2024063" cy="1230313"/>
              </a:xfrm>
            </p:grpSpPr>
            <p:sp>
              <p:nvSpPr>
                <p:cNvPr id="42" name="Freeform 18"/>
                <p:cNvSpPr>
                  <a:spLocks/>
                </p:cNvSpPr>
                <p:nvPr/>
              </p:nvSpPr>
              <p:spPr bwMode="auto">
                <a:xfrm>
                  <a:off x="3044825" y="1603375"/>
                  <a:ext cx="590550" cy="1046163"/>
                </a:xfrm>
                <a:custGeom>
                  <a:avLst/>
                  <a:gdLst/>
                  <a:ahLst/>
                  <a:cxnLst>
                    <a:cxn ang="0">
                      <a:pos x="256" y="7"/>
                    </a:cxn>
                    <a:cxn ang="0">
                      <a:pos x="249" y="0"/>
                    </a:cxn>
                    <a:cxn ang="0">
                      <a:pos x="7" y="0"/>
                    </a:cxn>
                    <a:cxn ang="0">
                      <a:pos x="0" y="7"/>
                    </a:cxn>
                    <a:cxn ang="0">
                      <a:pos x="0" y="445"/>
                    </a:cxn>
                    <a:cxn ang="0">
                      <a:pos x="7" y="452"/>
                    </a:cxn>
                    <a:cxn ang="0">
                      <a:pos x="249" y="452"/>
                    </a:cxn>
                    <a:cxn ang="0">
                      <a:pos x="256" y="445"/>
                    </a:cxn>
                    <a:cxn ang="0">
                      <a:pos x="256" y="7"/>
                    </a:cxn>
                  </a:cxnLst>
                  <a:rect l="0" t="0" r="r" b="b"/>
                  <a:pathLst>
                    <a:path w="256" h="452">
                      <a:moveTo>
                        <a:pt x="256" y="7"/>
                      </a:moveTo>
                      <a:cubicBezTo>
                        <a:pt x="256" y="3"/>
                        <a:pt x="253" y="0"/>
                        <a:pt x="249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445"/>
                        <a:pt x="0" y="445"/>
                        <a:pt x="0" y="445"/>
                      </a:cubicBezTo>
                      <a:cubicBezTo>
                        <a:pt x="0" y="449"/>
                        <a:pt x="3" y="452"/>
                        <a:pt x="7" y="452"/>
                      </a:cubicBezTo>
                      <a:cubicBezTo>
                        <a:pt x="249" y="452"/>
                        <a:pt x="249" y="452"/>
                        <a:pt x="249" y="452"/>
                      </a:cubicBezTo>
                      <a:cubicBezTo>
                        <a:pt x="253" y="452"/>
                        <a:pt x="256" y="449"/>
                        <a:pt x="256" y="445"/>
                      </a:cubicBezTo>
                      <a:lnTo>
                        <a:pt x="256" y="7"/>
                      </a:lnTo>
                      <a:close/>
                    </a:path>
                  </a:pathLst>
                </a:cu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44" name="Line 19"/>
                <p:cNvSpPr>
                  <a:spLocks noChangeShapeType="1"/>
                </p:cNvSpPr>
                <p:nvPr/>
              </p:nvSpPr>
              <p:spPr bwMode="auto">
                <a:xfrm>
                  <a:off x="3187700" y="1808163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45" name="Line 20"/>
                <p:cNvSpPr>
                  <a:spLocks noChangeShapeType="1"/>
                </p:cNvSpPr>
                <p:nvPr/>
              </p:nvSpPr>
              <p:spPr bwMode="auto">
                <a:xfrm>
                  <a:off x="3187700" y="1890713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46" name="Line 21"/>
                <p:cNvSpPr>
                  <a:spLocks noChangeShapeType="1"/>
                </p:cNvSpPr>
                <p:nvPr/>
              </p:nvSpPr>
              <p:spPr bwMode="auto">
                <a:xfrm>
                  <a:off x="3187700" y="1973263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51" name="Line 22"/>
                <p:cNvSpPr>
                  <a:spLocks noChangeShapeType="1"/>
                </p:cNvSpPr>
                <p:nvPr/>
              </p:nvSpPr>
              <p:spPr bwMode="auto">
                <a:xfrm>
                  <a:off x="3187700" y="2057400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52" name="Line 23"/>
                <p:cNvSpPr>
                  <a:spLocks noChangeShapeType="1"/>
                </p:cNvSpPr>
                <p:nvPr/>
              </p:nvSpPr>
              <p:spPr bwMode="auto">
                <a:xfrm>
                  <a:off x="3187700" y="2139950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53" name="Line 24"/>
                <p:cNvSpPr>
                  <a:spLocks noChangeShapeType="1"/>
                </p:cNvSpPr>
                <p:nvPr/>
              </p:nvSpPr>
              <p:spPr bwMode="auto">
                <a:xfrm>
                  <a:off x="3187700" y="2224088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54" name="Line 25"/>
                <p:cNvSpPr>
                  <a:spLocks noChangeShapeType="1"/>
                </p:cNvSpPr>
                <p:nvPr/>
              </p:nvSpPr>
              <p:spPr bwMode="auto">
                <a:xfrm>
                  <a:off x="3187700" y="2306638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55" name="Line 26"/>
                <p:cNvSpPr>
                  <a:spLocks noChangeShapeType="1"/>
                </p:cNvSpPr>
                <p:nvPr/>
              </p:nvSpPr>
              <p:spPr bwMode="auto">
                <a:xfrm>
                  <a:off x="3187700" y="2390775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56" name="Line 27"/>
                <p:cNvSpPr>
                  <a:spLocks noChangeShapeType="1"/>
                </p:cNvSpPr>
                <p:nvPr/>
              </p:nvSpPr>
              <p:spPr bwMode="auto">
                <a:xfrm>
                  <a:off x="3187700" y="2473325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57" name="Freeform 28"/>
                <p:cNvSpPr>
                  <a:spLocks/>
                </p:cNvSpPr>
                <p:nvPr/>
              </p:nvSpPr>
              <p:spPr bwMode="auto">
                <a:xfrm>
                  <a:off x="4476750" y="1603375"/>
                  <a:ext cx="592138" cy="1046163"/>
                </a:xfrm>
                <a:custGeom>
                  <a:avLst/>
                  <a:gdLst/>
                  <a:ahLst/>
                  <a:cxnLst>
                    <a:cxn ang="0">
                      <a:pos x="256" y="7"/>
                    </a:cxn>
                    <a:cxn ang="0">
                      <a:pos x="249" y="0"/>
                    </a:cxn>
                    <a:cxn ang="0">
                      <a:pos x="7" y="0"/>
                    </a:cxn>
                    <a:cxn ang="0">
                      <a:pos x="0" y="7"/>
                    </a:cxn>
                    <a:cxn ang="0">
                      <a:pos x="0" y="445"/>
                    </a:cxn>
                    <a:cxn ang="0">
                      <a:pos x="7" y="452"/>
                    </a:cxn>
                    <a:cxn ang="0">
                      <a:pos x="249" y="452"/>
                    </a:cxn>
                    <a:cxn ang="0">
                      <a:pos x="256" y="445"/>
                    </a:cxn>
                    <a:cxn ang="0">
                      <a:pos x="256" y="7"/>
                    </a:cxn>
                  </a:cxnLst>
                  <a:rect l="0" t="0" r="r" b="b"/>
                  <a:pathLst>
                    <a:path w="256" h="452">
                      <a:moveTo>
                        <a:pt x="256" y="7"/>
                      </a:moveTo>
                      <a:cubicBezTo>
                        <a:pt x="256" y="3"/>
                        <a:pt x="253" y="0"/>
                        <a:pt x="249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445"/>
                        <a:pt x="0" y="445"/>
                        <a:pt x="0" y="445"/>
                      </a:cubicBezTo>
                      <a:cubicBezTo>
                        <a:pt x="0" y="449"/>
                        <a:pt x="3" y="452"/>
                        <a:pt x="7" y="452"/>
                      </a:cubicBezTo>
                      <a:cubicBezTo>
                        <a:pt x="249" y="452"/>
                        <a:pt x="249" y="452"/>
                        <a:pt x="249" y="452"/>
                      </a:cubicBezTo>
                      <a:cubicBezTo>
                        <a:pt x="253" y="452"/>
                        <a:pt x="256" y="449"/>
                        <a:pt x="256" y="445"/>
                      </a:cubicBezTo>
                      <a:lnTo>
                        <a:pt x="256" y="7"/>
                      </a:lnTo>
                      <a:close/>
                    </a:path>
                  </a:pathLst>
                </a:cu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58" name="Line 29"/>
                <p:cNvSpPr>
                  <a:spLocks noChangeShapeType="1"/>
                </p:cNvSpPr>
                <p:nvPr/>
              </p:nvSpPr>
              <p:spPr bwMode="auto">
                <a:xfrm>
                  <a:off x="4621213" y="1808163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59" name="Line 30"/>
                <p:cNvSpPr>
                  <a:spLocks noChangeShapeType="1"/>
                </p:cNvSpPr>
                <p:nvPr/>
              </p:nvSpPr>
              <p:spPr bwMode="auto">
                <a:xfrm>
                  <a:off x="4621213" y="1890713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60" name="Line 31"/>
                <p:cNvSpPr>
                  <a:spLocks noChangeShapeType="1"/>
                </p:cNvSpPr>
                <p:nvPr/>
              </p:nvSpPr>
              <p:spPr bwMode="auto">
                <a:xfrm>
                  <a:off x="4621213" y="1973263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61" name="Line 32"/>
                <p:cNvSpPr>
                  <a:spLocks noChangeShapeType="1"/>
                </p:cNvSpPr>
                <p:nvPr/>
              </p:nvSpPr>
              <p:spPr bwMode="auto">
                <a:xfrm>
                  <a:off x="4621213" y="2057400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62" name="Line 33"/>
                <p:cNvSpPr>
                  <a:spLocks noChangeShapeType="1"/>
                </p:cNvSpPr>
                <p:nvPr/>
              </p:nvSpPr>
              <p:spPr bwMode="auto">
                <a:xfrm>
                  <a:off x="4621213" y="2139950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63" name="Line 34"/>
                <p:cNvSpPr>
                  <a:spLocks noChangeShapeType="1"/>
                </p:cNvSpPr>
                <p:nvPr/>
              </p:nvSpPr>
              <p:spPr bwMode="auto">
                <a:xfrm>
                  <a:off x="4621213" y="2224088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64" name="Line 35"/>
                <p:cNvSpPr>
                  <a:spLocks noChangeShapeType="1"/>
                </p:cNvSpPr>
                <p:nvPr/>
              </p:nvSpPr>
              <p:spPr bwMode="auto">
                <a:xfrm>
                  <a:off x="4621213" y="2306638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65" name="Line 36"/>
                <p:cNvSpPr>
                  <a:spLocks noChangeShapeType="1"/>
                </p:cNvSpPr>
                <p:nvPr/>
              </p:nvSpPr>
              <p:spPr bwMode="auto">
                <a:xfrm>
                  <a:off x="4621213" y="2390775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66" name="Line 37"/>
                <p:cNvSpPr>
                  <a:spLocks noChangeShapeType="1"/>
                </p:cNvSpPr>
                <p:nvPr/>
              </p:nvSpPr>
              <p:spPr bwMode="auto">
                <a:xfrm>
                  <a:off x="4621213" y="2473325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67" name="Freeform 38"/>
                <p:cNvSpPr>
                  <a:spLocks/>
                </p:cNvSpPr>
                <p:nvPr/>
              </p:nvSpPr>
              <p:spPr bwMode="auto">
                <a:xfrm>
                  <a:off x="3719513" y="1419225"/>
                  <a:ext cx="674688" cy="1230313"/>
                </a:xfrm>
                <a:custGeom>
                  <a:avLst/>
                  <a:gdLst/>
                  <a:ahLst/>
                  <a:cxnLst>
                    <a:cxn ang="0">
                      <a:pos x="292" y="7"/>
                    </a:cxn>
                    <a:cxn ang="0">
                      <a:pos x="285" y="0"/>
                    </a:cxn>
                    <a:cxn ang="0">
                      <a:pos x="7" y="0"/>
                    </a:cxn>
                    <a:cxn ang="0">
                      <a:pos x="0" y="7"/>
                    </a:cxn>
                    <a:cxn ang="0">
                      <a:pos x="0" y="525"/>
                    </a:cxn>
                    <a:cxn ang="0">
                      <a:pos x="7" y="532"/>
                    </a:cxn>
                    <a:cxn ang="0">
                      <a:pos x="285" y="532"/>
                    </a:cxn>
                    <a:cxn ang="0">
                      <a:pos x="292" y="525"/>
                    </a:cxn>
                    <a:cxn ang="0">
                      <a:pos x="292" y="7"/>
                    </a:cxn>
                  </a:cxnLst>
                  <a:rect l="0" t="0" r="r" b="b"/>
                  <a:pathLst>
                    <a:path w="292" h="532">
                      <a:moveTo>
                        <a:pt x="292" y="7"/>
                      </a:moveTo>
                      <a:cubicBezTo>
                        <a:pt x="292" y="3"/>
                        <a:pt x="289" y="0"/>
                        <a:pt x="285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525"/>
                        <a:pt x="0" y="525"/>
                        <a:pt x="0" y="525"/>
                      </a:cubicBezTo>
                      <a:cubicBezTo>
                        <a:pt x="0" y="529"/>
                        <a:pt x="3" y="532"/>
                        <a:pt x="7" y="532"/>
                      </a:cubicBezTo>
                      <a:cubicBezTo>
                        <a:pt x="285" y="532"/>
                        <a:pt x="285" y="532"/>
                        <a:pt x="285" y="532"/>
                      </a:cubicBezTo>
                      <a:cubicBezTo>
                        <a:pt x="289" y="532"/>
                        <a:pt x="292" y="529"/>
                        <a:pt x="292" y="525"/>
                      </a:cubicBezTo>
                      <a:lnTo>
                        <a:pt x="292" y="7"/>
                      </a:lnTo>
                      <a:close/>
                    </a:path>
                  </a:pathLst>
                </a:cu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68" name="Line 39"/>
                <p:cNvSpPr>
                  <a:spLocks noChangeShapeType="1"/>
                </p:cNvSpPr>
                <p:nvPr/>
              </p:nvSpPr>
              <p:spPr bwMode="auto">
                <a:xfrm>
                  <a:off x="3852863" y="1603375"/>
                  <a:ext cx="398463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69" name="Line 40"/>
                <p:cNvSpPr>
                  <a:spLocks noChangeShapeType="1"/>
                </p:cNvSpPr>
                <p:nvPr/>
              </p:nvSpPr>
              <p:spPr bwMode="auto">
                <a:xfrm>
                  <a:off x="3852863" y="1714500"/>
                  <a:ext cx="398463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70" name="Line 41"/>
                <p:cNvSpPr>
                  <a:spLocks noChangeShapeType="1"/>
                </p:cNvSpPr>
                <p:nvPr/>
              </p:nvSpPr>
              <p:spPr bwMode="auto">
                <a:xfrm>
                  <a:off x="3852863" y="1825625"/>
                  <a:ext cx="398463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71" name="Line 42"/>
                <p:cNvSpPr>
                  <a:spLocks noChangeShapeType="1"/>
                </p:cNvSpPr>
                <p:nvPr/>
              </p:nvSpPr>
              <p:spPr bwMode="auto">
                <a:xfrm>
                  <a:off x="3852863" y="1927225"/>
                  <a:ext cx="398463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72" name="Line 43"/>
                <p:cNvSpPr>
                  <a:spLocks noChangeShapeType="1"/>
                </p:cNvSpPr>
                <p:nvPr/>
              </p:nvSpPr>
              <p:spPr bwMode="auto">
                <a:xfrm>
                  <a:off x="3852863" y="2038350"/>
                  <a:ext cx="398463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73" name="Line 44"/>
                <p:cNvSpPr>
                  <a:spLocks noChangeShapeType="1"/>
                </p:cNvSpPr>
                <p:nvPr/>
              </p:nvSpPr>
              <p:spPr bwMode="auto">
                <a:xfrm>
                  <a:off x="3852863" y="2149475"/>
                  <a:ext cx="398463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74" name="Line 45"/>
                <p:cNvSpPr>
                  <a:spLocks noChangeShapeType="1"/>
                </p:cNvSpPr>
                <p:nvPr/>
              </p:nvSpPr>
              <p:spPr bwMode="auto">
                <a:xfrm>
                  <a:off x="3852863" y="2260600"/>
                  <a:ext cx="398463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75" name="Line 46"/>
                <p:cNvSpPr>
                  <a:spLocks noChangeShapeType="1"/>
                </p:cNvSpPr>
                <p:nvPr/>
              </p:nvSpPr>
              <p:spPr bwMode="auto">
                <a:xfrm>
                  <a:off x="3852863" y="2362200"/>
                  <a:ext cx="398463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76" name="Line 47"/>
                <p:cNvSpPr>
                  <a:spLocks noChangeShapeType="1"/>
                </p:cNvSpPr>
                <p:nvPr/>
              </p:nvSpPr>
              <p:spPr bwMode="auto">
                <a:xfrm>
                  <a:off x="3852863" y="2473325"/>
                  <a:ext cx="398463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</p:grpSp>
        </p:grpSp>
        <p:sp>
          <p:nvSpPr>
            <p:cNvPr id="33" name="Rectangle 32"/>
            <p:cNvSpPr/>
            <p:nvPr/>
          </p:nvSpPr>
          <p:spPr>
            <a:xfrm>
              <a:off x="8574156" y="2371792"/>
              <a:ext cx="155089" cy="361876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6788" tIns="26788" rIns="26788" bIns="26788" anchor="ctr">
              <a:spAutoFit/>
            </a:bodyPr>
            <a:lstStyle/>
            <a:p>
              <a:pPr>
                <a:defRPr sz="1800"/>
              </a:pPr>
              <a:r>
                <a:rPr lang="en-US" sz="2000" dirty="0">
                  <a:solidFill>
                    <a:schemeClr val="tx2"/>
                  </a:solidFill>
                </a:rPr>
                <a:t>s</a:t>
              </a:r>
              <a:endParaRPr lang="he-IL" sz="2000" dirty="0">
                <a:solidFill>
                  <a:schemeClr val="tx2"/>
                </a:solidFill>
              </a:endParaRPr>
            </a:p>
          </p:txBody>
        </p:sp>
      </p:grpSp>
      <p:sp>
        <p:nvSpPr>
          <p:cNvPr id="123" name="Slide Number Placeholder 1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54" name="Oval 153"/>
          <p:cNvSpPr/>
          <p:nvPr/>
        </p:nvSpPr>
        <p:spPr>
          <a:xfrm>
            <a:off x="3533553" y="4062359"/>
            <a:ext cx="535346" cy="53534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56" name="Oval 155"/>
          <p:cNvSpPr/>
          <p:nvPr/>
        </p:nvSpPr>
        <p:spPr>
          <a:xfrm>
            <a:off x="8484033" y="4039532"/>
            <a:ext cx="570268" cy="570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182" name="Straight Connector 181"/>
          <p:cNvCxnSpPr>
            <a:stCxn id="30" idx="3"/>
            <a:endCxn id="40" idx="2"/>
          </p:cNvCxnSpPr>
          <p:nvPr/>
        </p:nvCxnSpPr>
        <p:spPr>
          <a:xfrm flipV="1">
            <a:off x="9966960" y="4023519"/>
            <a:ext cx="562799" cy="13992"/>
          </a:xfrm>
          <a:prstGeom prst="line">
            <a:avLst/>
          </a:prstGeom>
          <a:ln w="19050">
            <a:solidFill>
              <a:srgbClr val="818E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54" idx="5"/>
          </p:cNvCxnSpPr>
          <p:nvPr/>
        </p:nvCxnSpPr>
        <p:spPr>
          <a:xfrm>
            <a:off x="3990499" y="4519305"/>
            <a:ext cx="1214406" cy="1421989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89" name="Straight Connector 188"/>
          <p:cNvCxnSpPr>
            <a:stCxn id="154" idx="7"/>
          </p:cNvCxnSpPr>
          <p:nvPr/>
        </p:nvCxnSpPr>
        <p:spPr>
          <a:xfrm flipV="1">
            <a:off x="3990499" y="2739281"/>
            <a:ext cx="1171264" cy="1401478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92" name="Straight Connector 191"/>
          <p:cNvCxnSpPr>
            <a:endCxn id="156" idx="1"/>
          </p:cNvCxnSpPr>
          <p:nvPr/>
        </p:nvCxnSpPr>
        <p:spPr>
          <a:xfrm>
            <a:off x="7513291" y="2720164"/>
            <a:ext cx="1054256" cy="1402882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95" name="Straight Connector 194"/>
          <p:cNvCxnSpPr>
            <a:endCxn id="156" idx="3"/>
          </p:cNvCxnSpPr>
          <p:nvPr/>
        </p:nvCxnSpPr>
        <p:spPr>
          <a:xfrm flipV="1">
            <a:off x="7569032" y="4526286"/>
            <a:ext cx="998515" cy="1481914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201" name="Arc 200"/>
          <p:cNvSpPr/>
          <p:nvPr/>
        </p:nvSpPr>
        <p:spPr>
          <a:xfrm>
            <a:off x="3610726" y="3544229"/>
            <a:ext cx="381000" cy="609600"/>
          </a:xfrm>
          <a:prstGeom prst="arc">
            <a:avLst>
              <a:gd name="adj1" fmla="val 6997998"/>
              <a:gd name="adj2" fmla="val 3360527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3" name="Arc 202"/>
          <p:cNvSpPr/>
          <p:nvPr/>
        </p:nvSpPr>
        <p:spPr>
          <a:xfrm>
            <a:off x="8578667" y="3536856"/>
            <a:ext cx="381000" cy="609600"/>
          </a:xfrm>
          <a:prstGeom prst="arc">
            <a:avLst>
              <a:gd name="adj1" fmla="val 6997998"/>
              <a:gd name="adj2" fmla="val 3360527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8274840" y="4142801"/>
            <a:ext cx="973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solidFill>
                  <a:schemeClr val="dk1"/>
                </a:solidFill>
              </a:rPr>
              <a:t>a,b,c</a:t>
            </a:r>
            <a:endParaRPr lang="en-US" sz="2000" dirty="0">
              <a:solidFill>
                <a:schemeClr val="dk1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265431" y="4169361"/>
            <a:ext cx="1071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dk1"/>
                </a:solidFill>
                <a:sym typeface="Math C" panose="05000000000000000000" pitchFamily="2" charset="2"/>
              </a:rPr>
              <a:t></a:t>
            </a:r>
            <a:endParaRPr lang="en-US" sz="2000" dirty="0">
              <a:solidFill>
                <a:schemeClr val="dk1"/>
              </a:solidFill>
            </a:endParaRPr>
          </a:p>
        </p:txBody>
      </p:sp>
      <p:sp>
        <p:nvSpPr>
          <p:cNvPr id="134" name="Oval 133"/>
          <p:cNvSpPr/>
          <p:nvPr/>
        </p:nvSpPr>
        <p:spPr>
          <a:xfrm>
            <a:off x="9820118" y="745388"/>
            <a:ext cx="535346" cy="53534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5" name="TextBox 134"/>
          <p:cNvSpPr txBox="1"/>
          <p:nvPr/>
        </p:nvSpPr>
        <p:spPr>
          <a:xfrm>
            <a:off x="9593121" y="825025"/>
            <a:ext cx="992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dk1"/>
                </a:solidFill>
              </a:rPr>
              <a:t>a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0406713" y="814290"/>
            <a:ext cx="1554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is trusted</a:t>
            </a:r>
          </a:p>
        </p:txBody>
      </p:sp>
      <p:grpSp>
        <p:nvGrpSpPr>
          <p:cNvPr id="84" name="Group 133"/>
          <p:cNvGrpSpPr/>
          <p:nvPr/>
        </p:nvGrpSpPr>
        <p:grpSpPr>
          <a:xfrm>
            <a:off x="298422" y="4977902"/>
            <a:ext cx="1557424" cy="1295400"/>
            <a:chOff x="118976" y="3200400"/>
            <a:chExt cx="1557424" cy="1295400"/>
          </a:xfrm>
        </p:grpSpPr>
        <p:grpSp>
          <p:nvGrpSpPr>
            <p:cNvPr id="85" name="Group 112"/>
            <p:cNvGrpSpPr/>
            <p:nvPr/>
          </p:nvGrpSpPr>
          <p:grpSpPr>
            <a:xfrm>
              <a:off x="381000" y="3200400"/>
              <a:ext cx="1295400" cy="1295400"/>
              <a:chOff x="7391400" y="1905000"/>
              <a:chExt cx="1295400" cy="1295400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7391400" y="1905000"/>
                <a:ext cx="1295400" cy="12954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grpSp>
            <p:nvGrpSpPr>
              <p:cNvPr id="88" name="Group 30"/>
              <p:cNvGrpSpPr/>
              <p:nvPr/>
            </p:nvGrpSpPr>
            <p:grpSpPr>
              <a:xfrm>
                <a:off x="7598251" y="2190750"/>
                <a:ext cx="926624" cy="817106"/>
                <a:chOff x="2166938" y="3592513"/>
                <a:chExt cx="1719263" cy="1516063"/>
              </a:xfrm>
            </p:grpSpPr>
            <p:sp>
              <p:nvSpPr>
                <p:cNvPr id="89" name="Freeform 11"/>
                <p:cNvSpPr>
                  <a:spLocks noEditPoints="1"/>
                </p:cNvSpPr>
                <p:nvPr/>
              </p:nvSpPr>
              <p:spPr bwMode="auto">
                <a:xfrm>
                  <a:off x="2166938" y="3592513"/>
                  <a:ext cx="1719263" cy="1182688"/>
                </a:xfrm>
                <a:custGeom>
                  <a:avLst/>
                  <a:gdLst/>
                  <a:ahLst/>
                  <a:cxnLst>
                    <a:cxn ang="0">
                      <a:pos x="744" y="18"/>
                    </a:cxn>
                    <a:cxn ang="0">
                      <a:pos x="726" y="0"/>
                    </a:cxn>
                    <a:cxn ang="0">
                      <a:pos x="22" y="0"/>
                    </a:cxn>
                    <a:cxn ang="0">
                      <a:pos x="0" y="18"/>
                    </a:cxn>
                    <a:cxn ang="0">
                      <a:pos x="0" y="490"/>
                    </a:cxn>
                    <a:cxn ang="0">
                      <a:pos x="22" y="512"/>
                    </a:cxn>
                    <a:cxn ang="0">
                      <a:pos x="726" y="512"/>
                    </a:cxn>
                    <a:cxn ang="0">
                      <a:pos x="744" y="490"/>
                    </a:cxn>
                    <a:cxn ang="0">
                      <a:pos x="744" y="18"/>
                    </a:cxn>
                    <a:cxn ang="0">
                      <a:pos x="712" y="476"/>
                    </a:cxn>
                    <a:cxn ang="0">
                      <a:pos x="36" y="476"/>
                    </a:cxn>
                    <a:cxn ang="0">
                      <a:pos x="36" y="36"/>
                    </a:cxn>
                    <a:cxn ang="0">
                      <a:pos x="712" y="36"/>
                    </a:cxn>
                    <a:cxn ang="0">
                      <a:pos x="712" y="476"/>
                    </a:cxn>
                  </a:cxnLst>
                  <a:rect l="0" t="0" r="r" b="b"/>
                  <a:pathLst>
                    <a:path w="744" h="512">
                      <a:moveTo>
                        <a:pt x="744" y="18"/>
                      </a:moveTo>
                      <a:cubicBezTo>
                        <a:pt x="744" y="7"/>
                        <a:pt x="737" y="0"/>
                        <a:pt x="726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1" y="0"/>
                        <a:pt x="0" y="7"/>
                        <a:pt x="0" y="18"/>
                      </a:cubicBezTo>
                      <a:cubicBezTo>
                        <a:pt x="0" y="490"/>
                        <a:pt x="0" y="490"/>
                        <a:pt x="0" y="490"/>
                      </a:cubicBezTo>
                      <a:cubicBezTo>
                        <a:pt x="0" y="501"/>
                        <a:pt x="11" y="512"/>
                        <a:pt x="22" y="512"/>
                      </a:cubicBezTo>
                      <a:cubicBezTo>
                        <a:pt x="726" y="512"/>
                        <a:pt x="726" y="512"/>
                        <a:pt x="726" y="512"/>
                      </a:cubicBezTo>
                      <a:cubicBezTo>
                        <a:pt x="737" y="512"/>
                        <a:pt x="744" y="501"/>
                        <a:pt x="744" y="490"/>
                      </a:cubicBezTo>
                      <a:lnTo>
                        <a:pt x="744" y="18"/>
                      </a:lnTo>
                      <a:close/>
                      <a:moveTo>
                        <a:pt x="712" y="476"/>
                      </a:moveTo>
                      <a:cubicBezTo>
                        <a:pt x="36" y="476"/>
                        <a:pt x="36" y="476"/>
                        <a:pt x="36" y="476"/>
                      </a:cubicBezTo>
                      <a:cubicBezTo>
                        <a:pt x="36" y="36"/>
                        <a:pt x="36" y="36"/>
                        <a:pt x="36" y="36"/>
                      </a:cubicBezTo>
                      <a:cubicBezTo>
                        <a:pt x="712" y="36"/>
                        <a:pt x="712" y="36"/>
                        <a:pt x="712" y="36"/>
                      </a:cubicBezTo>
                      <a:lnTo>
                        <a:pt x="712" y="476"/>
                      </a:lnTo>
                      <a:close/>
                    </a:path>
                  </a:pathLst>
                </a:cu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90" name="Freeform 12"/>
                <p:cNvSpPr>
                  <a:spLocks/>
                </p:cNvSpPr>
                <p:nvPr/>
              </p:nvSpPr>
              <p:spPr bwMode="auto">
                <a:xfrm>
                  <a:off x="2646363" y="4849813"/>
                  <a:ext cx="749300" cy="258763"/>
                </a:xfrm>
                <a:custGeom>
                  <a:avLst/>
                  <a:gdLst/>
                  <a:ahLst/>
                  <a:cxnLst>
                    <a:cxn ang="0">
                      <a:pos x="314" y="84"/>
                    </a:cxn>
                    <a:cxn ang="0">
                      <a:pos x="243" y="84"/>
                    </a:cxn>
                    <a:cxn ang="0">
                      <a:pos x="242" y="84"/>
                    </a:cxn>
                    <a:cxn ang="0">
                      <a:pos x="220" y="63"/>
                    </a:cxn>
                    <a:cxn ang="0">
                      <a:pos x="220" y="0"/>
                    </a:cxn>
                    <a:cxn ang="0">
                      <a:pos x="104" y="0"/>
                    </a:cxn>
                    <a:cxn ang="0">
                      <a:pos x="104" y="63"/>
                    </a:cxn>
                    <a:cxn ang="0">
                      <a:pos x="85" y="84"/>
                    </a:cxn>
                    <a:cxn ang="0">
                      <a:pos x="84" y="84"/>
                    </a:cxn>
                    <a:cxn ang="0">
                      <a:pos x="13" y="84"/>
                    </a:cxn>
                    <a:cxn ang="0">
                      <a:pos x="0" y="94"/>
                    </a:cxn>
                    <a:cxn ang="0">
                      <a:pos x="0" y="98"/>
                    </a:cxn>
                    <a:cxn ang="0">
                      <a:pos x="13" y="112"/>
                    </a:cxn>
                    <a:cxn ang="0">
                      <a:pos x="314" y="112"/>
                    </a:cxn>
                    <a:cxn ang="0">
                      <a:pos x="324" y="98"/>
                    </a:cxn>
                    <a:cxn ang="0">
                      <a:pos x="324" y="94"/>
                    </a:cxn>
                    <a:cxn ang="0">
                      <a:pos x="314" y="84"/>
                    </a:cxn>
                  </a:cxnLst>
                  <a:rect l="0" t="0" r="r" b="b"/>
                  <a:pathLst>
                    <a:path w="324" h="112">
                      <a:moveTo>
                        <a:pt x="314" y="84"/>
                      </a:moveTo>
                      <a:cubicBezTo>
                        <a:pt x="243" y="84"/>
                        <a:pt x="243" y="84"/>
                        <a:pt x="243" y="84"/>
                      </a:cubicBezTo>
                      <a:cubicBezTo>
                        <a:pt x="242" y="84"/>
                        <a:pt x="242" y="84"/>
                        <a:pt x="242" y="84"/>
                      </a:cubicBezTo>
                      <a:cubicBezTo>
                        <a:pt x="231" y="84"/>
                        <a:pt x="220" y="74"/>
                        <a:pt x="220" y="63"/>
                      </a:cubicBezTo>
                      <a:cubicBezTo>
                        <a:pt x="220" y="0"/>
                        <a:pt x="220" y="0"/>
                        <a:pt x="220" y="0"/>
                      </a:cubicBez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104" y="63"/>
                        <a:pt x="104" y="63"/>
                        <a:pt x="104" y="63"/>
                      </a:cubicBezTo>
                      <a:cubicBezTo>
                        <a:pt x="104" y="74"/>
                        <a:pt x="96" y="84"/>
                        <a:pt x="85" y="84"/>
                      </a:cubicBezTo>
                      <a:cubicBezTo>
                        <a:pt x="84" y="84"/>
                        <a:pt x="84" y="84"/>
                        <a:pt x="84" y="84"/>
                      </a:cubicBezTo>
                      <a:cubicBezTo>
                        <a:pt x="13" y="84"/>
                        <a:pt x="13" y="84"/>
                        <a:pt x="13" y="84"/>
                      </a:cubicBezTo>
                      <a:cubicBezTo>
                        <a:pt x="7" y="84"/>
                        <a:pt x="0" y="88"/>
                        <a:pt x="0" y="94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5"/>
                        <a:pt x="7" y="112"/>
                        <a:pt x="13" y="112"/>
                      </a:cubicBezTo>
                      <a:cubicBezTo>
                        <a:pt x="314" y="112"/>
                        <a:pt x="314" y="112"/>
                        <a:pt x="314" y="112"/>
                      </a:cubicBezTo>
                      <a:cubicBezTo>
                        <a:pt x="320" y="112"/>
                        <a:pt x="324" y="105"/>
                        <a:pt x="324" y="98"/>
                      </a:cubicBezTo>
                      <a:cubicBezTo>
                        <a:pt x="324" y="94"/>
                        <a:pt x="324" y="94"/>
                        <a:pt x="324" y="94"/>
                      </a:cubicBezTo>
                      <a:cubicBezTo>
                        <a:pt x="324" y="88"/>
                        <a:pt x="320" y="84"/>
                        <a:pt x="314" y="84"/>
                      </a:cubicBezTo>
                      <a:close/>
                    </a:path>
                  </a:pathLst>
                </a:cu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91" name="Line 13"/>
                <p:cNvSpPr>
                  <a:spLocks noChangeShapeType="1"/>
                </p:cNvSpPr>
                <p:nvPr/>
              </p:nvSpPr>
              <p:spPr bwMode="auto">
                <a:xfrm>
                  <a:off x="3262313" y="3852863"/>
                  <a:ext cx="346075" cy="18573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92" name="Line 14"/>
                <p:cNvSpPr>
                  <a:spLocks noChangeShapeType="1"/>
                </p:cNvSpPr>
                <p:nvPr/>
              </p:nvSpPr>
              <p:spPr bwMode="auto">
                <a:xfrm>
                  <a:off x="2965450" y="3852863"/>
                  <a:ext cx="693738" cy="381000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</p:grpSp>
        </p:grpSp>
        <p:sp>
          <p:nvSpPr>
            <p:cNvPr id="86" name="TextBox 85"/>
            <p:cNvSpPr txBox="1"/>
            <p:nvPr/>
          </p:nvSpPr>
          <p:spPr>
            <a:xfrm>
              <a:off x="118976" y="3657674"/>
              <a:ext cx="163103" cy="361876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6788" tIns="26788" rIns="26788" bIns="26788" anchor="ctr">
              <a:spAutoFit/>
            </a:bodyPr>
            <a:lstStyle/>
            <a:p>
              <a:pPr>
                <a:defRPr sz="1800"/>
              </a:pPr>
              <a:r>
                <a:rPr lang="en-US" sz="2000" dirty="0" smtClean="0">
                  <a:solidFill>
                    <a:schemeClr val="tx2"/>
                  </a:solidFill>
                </a:rPr>
                <a:t>c</a:t>
              </a:r>
              <a:endParaRPr lang="he-IL" sz="2000" dirty="0">
                <a:solidFill>
                  <a:schemeClr val="tx2"/>
                </a:solidFill>
              </a:endParaRPr>
            </a:p>
          </p:txBody>
        </p:sp>
      </p:grpSp>
      <p:cxnSp>
        <p:nvCxnSpPr>
          <p:cNvPr id="94" name="Straight Connector 93"/>
          <p:cNvCxnSpPr>
            <a:stCxn id="114" idx="6"/>
            <a:endCxn id="30" idx="1"/>
          </p:cNvCxnSpPr>
          <p:nvPr/>
        </p:nvCxnSpPr>
        <p:spPr>
          <a:xfrm>
            <a:off x="1851699" y="4030515"/>
            <a:ext cx="1190176" cy="6996"/>
          </a:xfrm>
          <a:prstGeom prst="line">
            <a:avLst/>
          </a:prstGeom>
          <a:ln w="19050">
            <a:solidFill>
              <a:srgbClr val="818E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 103"/>
          <p:cNvSpPr/>
          <p:nvPr/>
        </p:nvSpPr>
        <p:spPr>
          <a:xfrm>
            <a:off x="5161763" y="2440700"/>
            <a:ext cx="535346" cy="53534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05" name="Oval 104"/>
          <p:cNvSpPr/>
          <p:nvPr/>
        </p:nvSpPr>
        <p:spPr>
          <a:xfrm>
            <a:off x="5233611" y="4068398"/>
            <a:ext cx="535346" cy="53534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06" name="Arc 105"/>
          <p:cNvSpPr/>
          <p:nvPr/>
        </p:nvSpPr>
        <p:spPr>
          <a:xfrm>
            <a:off x="5238936" y="1923904"/>
            <a:ext cx="381000" cy="609600"/>
          </a:xfrm>
          <a:prstGeom prst="arc">
            <a:avLst>
              <a:gd name="adj1" fmla="val 6997998"/>
              <a:gd name="adj2" fmla="val 3360527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Arc 106"/>
          <p:cNvSpPr/>
          <p:nvPr/>
        </p:nvSpPr>
        <p:spPr>
          <a:xfrm>
            <a:off x="5310784" y="3557872"/>
            <a:ext cx="381000" cy="609600"/>
          </a:xfrm>
          <a:prstGeom prst="arc">
            <a:avLst>
              <a:gd name="adj1" fmla="val 6997998"/>
              <a:gd name="adj2" fmla="val 3360527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4934766" y="2520337"/>
            <a:ext cx="992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dk1"/>
                </a:solidFill>
              </a:rPr>
              <a:t>a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4994774" y="4147957"/>
            <a:ext cx="1013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dk1"/>
                </a:solidFill>
              </a:rPr>
              <a:t>b</a:t>
            </a:r>
          </a:p>
        </p:txBody>
      </p:sp>
      <p:sp>
        <p:nvSpPr>
          <p:cNvPr id="110" name="Oval 109"/>
          <p:cNvSpPr/>
          <p:nvPr/>
        </p:nvSpPr>
        <p:spPr>
          <a:xfrm>
            <a:off x="5218620" y="5737956"/>
            <a:ext cx="535346" cy="53534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13" name="Arc 112"/>
          <p:cNvSpPr/>
          <p:nvPr/>
        </p:nvSpPr>
        <p:spPr>
          <a:xfrm>
            <a:off x="5295793" y="5227430"/>
            <a:ext cx="381000" cy="609600"/>
          </a:xfrm>
          <a:prstGeom prst="arc">
            <a:avLst>
              <a:gd name="adj1" fmla="val 6997998"/>
              <a:gd name="adj2" fmla="val 3360527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/>
          <p:cNvSpPr txBox="1"/>
          <p:nvPr/>
        </p:nvSpPr>
        <p:spPr>
          <a:xfrm>
            <a:off x="4979783" y="5817515"/>
            <a:ext cx="1013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dk1"/>
                </a:solidFill>
              </a:rPr>
              <a:t>c</a:t>
            </a:r>
            <a:endParaRPr lang="en-US" sz="2000" dirty="0">
              <a:solidFill>
                <a:schemeClr val="dk1"/>
              </a:solidFill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6976829" y="2440700"/>
            <a:ext cx="535346" cy="53534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21" name="Oval 120"/>
          <p:cNvSpPr/>
          <p:nvPr/>
        </p:nvSpPr>
        <p:spPr>
          <a:xfrm>
            <a:off x="7048677" y="4068398"/>
            <a:ext cx="535346" cy="53534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22" name="Arc 121"/>
          <p:cNvSpPr/>
          <p:nvPr/>
        </p:nvSpPr>
        <p:spPr>
          <a:xfrm>
            <a:off x="7054002" y="1923904"/>
            <a:ext cx="381000" cy="609600"/>
          </a:xfrm>
          <a:prstGeom prst="arc">
            <a:avLst>
              <a:gd name="adj1" fmla="val 6997998"/>
              <a:gd name="adj2" fmla="val 3360527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Arc 123"/>
          <p:cNvSpPr/>
          <p:nvPr/>
        </p:nvSpPr>
        <p:spPr>
          <a:xfrm>
            <a:off x="7125850" y="3557872"/>
            <a:ext cx="381000" cy="609600"/>
          </a:xfrm>
          <a:prstGeom prst="arc">
            <a:avLst>
              <a:gd name="adj1" fmla="val 6997998"/>
              <a:gd name="adj2" fmla="val 3360527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/>
          <p:cNvSpPr txBox="1"/>
          <p:nvPr/>
        </p:nvSpPr>
        <p:spPr>
          <a:xfrm>
            <a:off x="6749832" y="2520337"/>
            <a:ext cx="992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solidFill>
                  <a:schemeClr val="dk1"/>
                </a:solidFill>
              </a:rPr>
              <a:t>a,b</a:t>
            </a:r>
            <a:endParaRPr lang="en-US" sz="2000" dirty="0">
              <a:solidFill>
                <a:schemeClr val="dk1"/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6809840" y="4147957"/>
            <a:ext cx="1013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solidFill>
                  <a:schemeClr val="dk1"/>
                </a:solidFill>
              </a:rPr>
              <a:t>b,c</a:t>
            </a:r>
            <a:endParaRPr lang="en-US" sz="2000" dirty="0">
              <a:solidFill>
                <a:schemeClr val="dk1"/>
              </a:solidFill>
            </a:endParaRPr>
          </a:p>
        </p:txBody>
      </p:sp>
      <p:sp>
        <p:nvSpPr>
          <p:cNvPr id="136" name="Oval 135"/>
          <p:cNvSpPr/>
          <p:nvPr/>
        </p:nvSpPr>
        <p:spPr>
          <a:xfrm>
            <a:off x="7033686" y="5737956"/>
            <a:ext cx="535346" cy="53534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7" name="Arc 136"/>
          <p:cNvSpPr/>
          <p:nvPr/>
        </p:nvSpPr>
        <p:spPr>
          <a:xfrm>
            <a:off x="7110859" y="5227430"/>
            <a:ext cx="381000" cy="609600"/>
          </a:xfrm>
          <a:prstGeom prst="arc">
            <a:avLst>
              <a:gd name="adj1" fmla="val 6997998"/>
              <a:gd name="adj2" fmla="val 3360527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/>
          <p:cNvSpPr txBox="1"/>
          <p:nvPr/>
        </p:nvSpPr>
        <p:spPr>
          <a:xfrm>
            <a:off x="6794849" y="5817515"/>
            <a:ext cx="1013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solidFill>
                  <a:schemeClr val="dk1"/>
                </a:solidFill>
              </a:rPr>
              <a:t>c,a</a:t>
            </a:r>
            <a:endParaRPr lang="en-US" sz="2000" dirty="0">
              <a:solidFill>
                <a:schemeClr val="dk1"/>
              </a:solidFill>
            </a:endParaRPr>
          </a:p>
        </p:txBody>
      </p:sp>
      <p:cxnSp>
        <p:nvCxnSpPr>
          <p:cNvPr id="139" name="Straight Connector 138"/>
          <p:cNvCxnSpPr/>
          <p:nvPr/>
        </p:nvCxnSpPr>
        <p:spPr>
          <a:xfrm>
            <a:off x="7590464" y="4304513"/>
            <a:ext cx="923213" cy="11793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4056570" y="4318238"/>
            <a:ext cx="1188980" cy="24618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5769536" y="4342856"/>
            <a:ext cx="1279141" cy="1942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5691784" y="2720164"/>
            <a:ext cx="1419075" cy="3097351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5676793" y="2720164"/>
            <a:ext cx="1300036" cy="13511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5759088" y="6037489"/>
            <a:ext cx="1300036" cy="13511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46" name="Straight Connector 145"/>
          <p:cNvCxnSpPr/>
          <p:nvPr/>
        </p:nvCxnSpPr>
        <p:spPr>
          <a:xfrm flipV="1">
            <a:off x="5767681" y="4455517"/>
            <a:ext cx="1291443" cy="1588727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47" name="Straight Connector 146"/>
          <p:cNvCxnSpPr/>
          <p:nvPr/>
        </p:nvCxnSpPr>
        <p:spPr>
          <a:xfrm flipV="1">
            <a:off x="5709680" y="2756803"/>
            <a:ext cx="1291443" cy="1588727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27" name="Straight Arrow Connector 126"/>
          <p:cNvCxnSpPr/>
          <p:nvPr/>
        </p:nvCxnSpPr>
        <p:spPr>
          <a:xfrm>
            <a:off x="3142445" y="4062359"/>
            <a:ext cx="426144" cy="1117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877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 to the Rescue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Encode the FSM compactly</a:t>
                </a:r>
              </a:p>
              <a:p>
                <a:pPr lvl="1"/>
                <a:r>
                  <a:rPr lang="en-US" dirty="0" smtClean="0"/>
                  <a:t>Usually exponential saving</a:t>
                </a:r>
              </a:p>
              <a:p>
                <a:pPr lvl="1"/>
                <a:r>
                  <a:rPr lang="en-US" dirty="0" smtClean="0"/>
                  <a:t>Topology </a:t>
                </a:r>
                <a:r>
                  <a:rPr lang="en-US" dirty="0"/>
                  <a:t>agnostic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States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</m:t>
                    </m:r>
                  </m:oMath>
                </a14:m>
                <a:r>
                  <a:rPr lang="en-US" dirty="0" smtClean="0"/>
                  <a:t> n-</a:t>
                </a:r>
                <a:r>
                  <a:rPr lang="en-US" dirty="0" err="1" smtClean="0"/>
                  <a:t>ary</a:t>
                </a:r>
                <a:r>
                  <a:rPr lang="en-US" dirty="0" smtClean="0"/>
                  <a:t> relation value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Similar to [SIGCOMM’16]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6036906" y="1210905"/>
            <a:ext cx="546929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hole_punching_firewall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port_1 ? </a:t>
            </a:r>
            <a:r>
              <a:rPr lang="en-US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src,dst,tpe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trusted =&gt;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port_0 ! </a:t>
            </a:r>
            <a:r>
              <a:rPr lang="en-US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src,dst,tpe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port_0 ? </a:t>
            </a:r>
            <a:r>
              <a:rPr lang="en-US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src,dst,tpe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true =&gt;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trusted(</a:t>
            </a:r>
            <a:r>
              <a:rPr lang="en-US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dst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:= true;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port_1 ! </a:t>
            </a:r>
            <a:r>
              <a:rPr lang="en-US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src,dst,tpe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default =&gt; drop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4938" y="6016598"/>
            <a:ext cx="114876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[SIGCOMM’16] A. </a:t>
            </a:r>
            <a:r>
              <a:rPr lang="en-US" sz="2000" dirty="0" err="1"/>
              <a:t>Sivaraman</a:t>
            </a:r>
            <a:r>
              <a:rPr lang="en-US" sz="2000" dirty="0"/>
              <a:t>, </a:t>
            </a:r>
            <a:r>
              <a:rPr lang="en-US" sz="2000" dirty="0" smtClean="0"/>
              <a:t>A. </a:t>
            </a:r>
            <a:r>
              <a:rPr lang="en-US" sz="2000" dirty="0"/>
              <a:t>Cheung, </a:t>
            </a:r>
            <a:r>
              <a:rPr lang="en-US" sz="2000" dirty="0" smtClean="0"/>
              <a:t>M. </a:t>
            </a:r>
            <a:r>
              <a:rPr lang="en-US" sz="2000" dirty="0" err="1"/>
              <a:t>Budiu</a:t>
            </a:r>
            <a:r>
              <a:rPr lang="en-US" sz="2000" dirty="0"/>
              <a:t>, </a:t>
            </a:r>
            <a:r>
              <a:rPr lang="en-US" sz="2000" dirty="0" smtClean="0"/>
              <a:t>C. </a:t>
            </a:r>
            <a:r>
              <a:rPr lang="en-US" sz="2000" dirty="0"/>
              <a:t>Kim, </a:t>
            </a:r>
            <a:r>
              <a:rPr lang="en-US" sz="2000" dirty="0" smtClean="0"/>
              <a:t>M. </a:t>
            </a:r>
            <a:r>
              <a:rPr lang="en-US" sz="2000" dirty="0" err="1"/>
              <a:t>Alizadeh</a:t>
            </a:r>
            <a:r>
              <a:rPr lang="en-US" sz="2000" dirty="0"/>
              <a:t>, </a:t>
            </a:r>
            <a:r>
              <a:rPr lang="en-US" sz="2000" dirty="0" smtClean="0"/>
              <a:t>H. </a:t>
            </a:r>
            <a:r>
              <a:rPr lang="en-US" sz="2000" dirty="0" err="1"/>
              <a:t>Balakrishnan</a:t>
            </a:r>
            <a:r>
              <a:rPr lang="en-US" sz="2000" dirty="0"/>
              <a:t>, </a:t>
            </a:r>
            <a:r>
              <a:rPr lang="en-US" sz="2000" dirty="0" smtClean="0"/>
              <a:t>G. </a:t>
            </a:r>
            <a:r>
              <a:rPr lang="en-US" sz="2000" dirty="0"/>
              <a:t>Varghese, </a:t>
            </a:r>
            <a:r>
              <a:rPr lang="en-US" sz="2000" dirty="0" smtClean="0"/>
              <a:t>N. </a:t>
            </a:r>
            <a:r>
              <a:rPr lang="en-US" sz="2000" dirty="0" err="1"/>
              <a:t>McKeown</a:t>
            </a:r>
            <a:r>
              <a:rPr lang="en-US" sz="2000" dirty="0"/>
              <a:t>, </a:t>
            </a:r>
            <a:r>
              <a:rPr lang="en-US" sz="2000" dirty="0" smtClean="0"/>
              <a:t>S. </a:t>
            </a:r>
            <a:r>
              <a:rPr lang="en-US" sz="2000" dirty="0"/>
              <a:t>Licking</a:t>
            </a:r>
            <a:r>
              <a:rPr lang="en-US" sz="2000" dirty="0" smtClean="0"/>
              <a:t>: </a:t>
            </a:r>
            <a:r>
              <a:rPr lang="en-US" sz="2000" b="1" dirty="0" smtClean="0"/>
              <a:t>Packet </a:t>
            </a:r>
            <a:r>
              <a:rPr lang="en-US" sz="2000" b="1" dirty="0"/>
              <a:t>Transactions: High-Level Programming for </a:t>
            </a:r>
            <a:r>
              <a:rPr lang="en-US" sz="2000" b="1" dirty="0" smtClean="0"/>
              <a:t>Line-Rate</a:t>
            </a:r>
            <a:endParaRPr lang="en-US" sz="2000" dirty="0"/>
          </a:p>
        </p:txBody>
      </p:sp>
      <p:sp>
        <p:nvSpPr>
          <p:cNvPr id="6" name="Rectangle: Rounded Corners 14">
            <a:extLst>
              <a:ext uri="{FF2B5EF4-FFF2-40B4-BE49-F238E27FC236}">
                <a16:creationId xmlns:a16="http://schemas.microsoft.com/office/drawing/2014/main" id="{1BC5016B-44B3-4A88-BEB5-711C01455603}"/>
              </a:ext>
            </a:extLst>
          </p:cNvPr>
          <p:cNvSpPr/>
          <p:nvPr/>
        </p:nvSpPr>
        <p:spPr>
          <a:xfrm>
            <a:off x="6154748" y="503526"/>
            <a:ext cx="2398655" cy="37305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(</a:t>
            </a:r>
            <a:r>
              <a:rPr lang="en-US" sz="2400" dirty="0" err="1" smtClean="0"/>
              <a:t>src</a:t>
            </a:r>
            <a:r>
              <a:rPr lang="en-US" sz="2400" dirty="0" smtClean="0"/>
              <a:t>, </a:t>
            </a:r>
            <a:r>
              <a:rPr lang="en-US" sz="2400" dirty="0" err="1" smtClean="0"/>
              <a:t>dst</a:t>
            </a:r>
            <a:r>
              <a:rPr lang="en-US" sz="2400" dirty="0" smtClean="0"/>
              <a:t>, type)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2837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 Between </a:t>
            </a:r>
            <a:r>
              <a:rPr lang="en-US" dirty="0" err="1" smtClean="0"/>
              <a:t>Middlebox</a:t>
            </a:r>
            <a:r>
              <a:rPr lang="en-US" dirty="0" smtClean="0"/>
              <a:t> Executions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251422" y="2197633"/>
            <a:ext cx="2297526" cy="1613647"/>
            <a:chOff x="1982481" y="2481943"/>
            <a:chExt cx="2297526" cy="1613647"/>
          </a:xfrm>
        </p:grpSpPr>
        <p:sp>
          <p:nvSpPr>
            <p:cNvPr id="4" name="Oval 3"/>
            <p:cNvSpPr/>
            <p:nvPr/>
          </p:nvSpPr>
          <p:spPr>
            <a:xfrm>
              <a:off x="2128477" y="3258030"/>
              <a:ext cx="683879" cy="6838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496235" y="3258029"/>
              <a:ext cx="683879" cy="6838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>
              <a:stCxn id="4" idx="7"/>
              <a:endCxn id="6" idx="1"/>
            </p:cNvCxnSpPr>
            <p:nvPr/>
          </p:nvCxnSpPr>
          <p:spPr>
            <a:xfrm flipV="1">
              <a:off x="2712204" y="3358181"/>
              <a:ext cx="884183" cy="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1982481" y="2481943"/>
              <a:ext cx="2297526" cy="1613647"/>
            </a:xfrm>
            <a:prstGeom prst="round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321604" y="2197634"/>
            <a:ext cx="2297526" cy="1613647"/>
            <a:chOff x="1982481" y="2481943"/>
            <a:chExt cx="2297526" cy="1613647"/>
          </a:xfrm>
        </p:grpSpPr>
        <p:sp>
          <p:nvSpPr>
            <p:cNvPr id="17" name="Oval 16"/>
            <p:cNvSpPr/>
            <p:nvPr/>
          </p:nvSpPr>
          <p:spPr>
            <a:xfrm>
              <a:off x="2130692" y="3106146"/>
              <a:ext cx="683879" cy="6838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3433483" y="3157877"/>
              <a:ext cx="683879" cy="6838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7" idx="7"/>
              <a:endCxn id="18" idx="1"/>
            </p:cNvCxnSpPr>
            <p:nvPr/>
          </p:nvCxnSpPr>
          <p:spPr>
            <a:xfrm>
              <a:off x="2714419" y="3206298"/>
              <a:ext cx="819216" cy="5173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8" idx="3"/>
              <a:endCxn id="17" idx="5"/>
            </p:cNvCxnSpPr>
            <p:nvPr/>
          </p:nvCxnSpPr>
          <p:spPr>
            <a:xfrm flipH="1" flipV="1">
              <a:off x="2714419" y="3689873"/>
              <a:ext cx="819216" cy="5173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ounded Rectangle 22"/>
            <p:cNvSpPr/>
            <p:nvPr/>
          </p:nvSpPr>
          <p:spPr>
            <a:xfrm>
              <a:off x="1982481" y="2481943"/>
              <a:ext cx="2297526" cy="1613647"/>
            </a:xfrm>
            <a:prstGeom prst="round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" name="Straight Arrow Connector 25"/>
          <p:cNvCxnSpPr>
            <a:stCxn id="13" idx="3"/>
            <a:endCxn id="23" idx="1"/>
          </p:cNvCxnSpPr>
          <p:nvPr/>
        </p:nvCxnSpPr>
        <p:spPr>
          <a:xfrm>
            <a:off x="4548948" y="3004457"/>
            <a:ext cx="2772656" cy="1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3373160" y="3811280"/>
            <a:ext cx="2497442" cy="11600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3" idx="2"/>
          </p:cNvCxnSpPr>
          <p:nvPr/>
        </p:nvCxnSpPr>
        <p:spPr>
          <a:xfrm flipH="1">
            <a:off x="5847550" y="3811281"/>
            <a:ext cx="2622817" cy="116008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6329084" y="2374365"/>
            <a:ext cx="510987" cy="514830"/>
            <a:chOff x="9024898" y="5025358"/>
            <a:chExt cx="510987" cy="514830"/>
          </a:xfrm>
        </p:grpSpPr>
        <p:sp>
          <p:nvSpPr>
            <p:cNvPr id="37" name="Rectangle 36"/>
            <p:cNvSpPr/>
            <p:nvPr/>
          </p:nvSpPr>
          <p:spPr>
            <a:xfrm>
              <a:off x="9024898" y="5025358"/>
              <a:ext cx="510987" cy="514830"/>
            </a:xfrm>
            <a:prstGeom prst="rect">
              <a:avLst/>
            </a:prstGeom>
            <a:solidFill>
              <a:schemeClr val="bg1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114545" y="509810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7650242" y="30082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955242" y="30300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562154" y="31606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952958" y="31145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8332838" y="2653520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B/A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8239350" y="3359168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A/B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3068018" y="2798236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A/A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3137174" y="3282328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A/B</a:t>
            </a:r>
            <a:endParaRPr lang="en-US" dirty="0"/>
          </a:p>
        </p:txBody>
      </p:sp>
      <p:cxnSp>
        <p:nvCxnSpPr>
          <p:cNvPr id="72" name="Straight Arrow Connector 71"/>
          <p:cNvCxnSpPr>
            <a:stCxn id="6" idx="2"/>
            <a:endCxn id="4" idx="6"/>
          </p:cNvCxnSpPr>
          <p:nvPr/>
        </p:nvCxnSpPr>
        <p:spPr>
          <a:xfrm flipH="1">
            <a:off x="3081297" y="3315659"/>
            <a:ext cx="683879" cy="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2321712" y="3044764"/>
            <a:ext cx="72527" cy="231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7469815" y="3478593"/>
            <a:ext cx="274271" cy="2117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>
            <a:stCxn id="4" idx="1"/>
            <a:endCxn id="4" idx="7"/>
          </p:cNvCxnSpPr>
          <p:nvPr/>
        </p:nvCxnSpPr>
        <p:spPr>
          <a:xfrm rot="5400000" flipH="1" flipV="1">
            <a:off x="2739357" y="2832085"/>
            <a:ext cx="12700" cy="483575"/>
          </a:xfrm>
          <a:prstGeom prst="curvedConnector3">
            <a:avLst>
              <a:gd name="adj1" fmla="val 2588598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/>
          <p:nvPr/>
        </p:nvCxnSpPr>
        <p:spPr>
          <a:xfrm rot="5400000" flipH="1" flipV="1">
            <a:off x="4113513" y="2861541"/>
            <a:ext cx="12700" cy="483575"/>
          </a:xfrm>
          <a:prstGeom prst="curvedConnector3">
            <a:avLst>
              <a:gd name="adj1" fmla="val 2588598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urved Connector 61"/>
          <p:cNvCxnSpPr/>
          <p:nvPr/>
        </p:nvCxnSpPr>
        <p:spPr>
          <a:xfrm rot="5400000" flipH="1" flipV="1">
            <a:off x="7769817" y="2691213"/>
            <a:ext cx="12700" cy="483575"/>
          </a:xfrm>
          <a:prstGeom prst="curvedConnector3">
            <a:avLst>
              <a:gd name="adj1" fmla="val 2588598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/>
          <p:cNvCxnSpPr/>
          <p:nvPr/>
        </p:nvCxnSpPr>
        <p:spPr>
          <a:xfrm rot="5400000" flipH="1" flipV="1">
            <a:off x="9120219" y="2717087"/>
            <a:ext cx="12700" cy="483575"/>
          </a:xfrm>
          <a:prstGeom prst="curvedConnector3">
            <a:avLst>
              <a:gd name="adj1" fmla="val 2588598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2567278" y="2374336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B/B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3864594" y="2434528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A/B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7528582" y="2271884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A/A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8841266" y="2216816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B/B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22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 Between </a:t>
            </a:r>
            <a:r>
              <a:rPr lang="en-US" dirty="0" err="1" smtClean="0"/>
              <a:t>Middlebox</a:t>
            </a:r>
            <a:r>
              <a:rPr lang="en-US" dirty="0" smtClean="0"/>
              <a:t> Executions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251422" y="2197633"/>
            <a:ext cx="2297526" cy="1613647"/>
            <a:chOff x="1982481" y="2481943"/>
            <a:chExt cx="2297526" cy="1613647"/>
          </a:xfrm>
        </p:grpSpPr>
        <p:sp>
          <p:nvSpPr>
            <p:cNvPr id="4" name="Oval 3"/>
            <p:cNvSpPr/>
            <p:nvPr/>
          </p:nvSpPr>
          <p:spPr>
            <a:xfrm>
              <a:off x="2128477" y="3258030"/>
              <a:ext cx="683879" cy="6838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496235" y="3258029"/>
              <a:ext cx="683879" cy="6838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>
              <a:stCxn id="4" idx="7"/>
              <a:endCxn id="6" idx="1"/>
            </p:cNvCxnSpPr>
            <p:nvPr/>
          </p:nvCxnSpPr>
          <p:spPr>
            <a:xfrm flipV="1">
              <a:off x="2712204" y="3358181"/>
              <a:ext cx="884183" cy="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1982481" y="2481943"/>
              <a:ext cx="2297526" cy="1613647"/>
            </a:xfrm>
            <a:prstGeom prst="round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321604" y="2197634"/>
            <a:ext cx="2297526" cy="1613647"/>
            <a:chOff x="1982481" y="2481943"/>
            <a:chExt cx="2297526" cy="1613647"/>
          </a:xfrm>
        </p:grpSpPr>
        <p:sp>
          <p:nvSpPr>
            <p:cNvPr id="17" name="Oval 16"/>
            <p:cNvSpPr/>
            <p:nvPr/>
          </p:nvSpPr>
          <p:spPr>
            <a:xfrm>
              <a:off x="2130692" y="3106146"/>
              <a:ext cx="683879" cy="6838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3433483" y="3157877"/>
              <a:ext cx="683879" cy="6838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7" idx="7"/>
              <a:endCxn id="18" idx="1"/>
            </p:cNvCxnSpPr>
            <p:nvPr/>
          </p:nvCxnSpPr>
          <p:spPr>
            <a:xfrm>
              <a:off x="2714419" y="3206298"/>
              <a:ext cx="819216" cy="5173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8" idx="3"/>
              <a:endCxn id="17" idx="5"/>
            </p:cNvCxnSpPr>
            <p:nvPr/>
          </p:nvCxnSpPr>
          <p:spPr>
            <a:xfrm flipH="1" flipV="1">
              <a:off x="2714419" y="3689873"/>
              <a:ext cx="819216" cy="5173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ounded Rectangle 22"/>
            <p:cNvSpPr/>
            <p:nvPr/>
          </p:nvSpPr>
          <p:spPr>
            <a:xfrm>
              <a:off x="1982481" y="2481943"/>
              <a:ext cx="2297526" cy="1613647"/>
            </a:xfrm>
            <a:prstGeom prst="round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" name="Straight Arrow Connector 25"/>
          <p:cNvCxnSpPr>
            <a:stCxn id="13" idx="3"/>
            <a:endCxn id="23" idx="1"/>
          </p:cNvCxnSpPr>
          <p:nvPr/>
        </p:nvCxnSpPr>
        <p:spPr>
          <a:xfrm>
            <a:off x="4548948" y="3004457"/>
            <a:ext cx="2772656" cy="1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3373160" y="3811280"/>
            <a:ext cx="2497442" cy="11600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3" idx="2"/>
          </p:cNvCxnSpPr>
          <p:nvPr/>
        </p:nvCxnSpPr>
        <p:spPr>
          <a:xfrm flipH="1">
            <a:off x="5847550" y="3811281"/>
            <a:ext cx="2622817" cy="116008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/>
          <p:cNvGrpSpPr/>
          <p:nvPr/>
        </p:nvGrpSpPr>
        <p:grpSpPr>
          <a:xfrm>
            <a:off x="5743849" y="5132935"/>
            <a:ext cx="510987" cy="514830"/>
            <a:chOff x="9024898" y="5025358"/>
            <a:chExt cx="510987" cy="514830"/>
          </a:xfrm>
        </p:grpSpPr>
        <p:sp>
          <p:nvSpPr>
            <p:cNvPr id="53" name="Rectangle 52"/>
            <p:cNvSpPr/>
            <p:nvPr/>
          </p:nvSpPr>
          <p:spPr>
            <a:xfrm>
              <a:off x="9024898" y="5025358"/>
              <a:ext cx="510987" cy="514830"/>
            </a:xfrm>
            <a:prstGeom prst="rect">
              <a:avLst/>
            </a:prstGeom>
            <a:solidFill>
              <a:schemeClr val="bg1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114545" y="509810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7650242" y="30082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955242" y="30300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562154" y="31606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952958" y="31145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8332838" y="2653520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B/A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8239350" y="3359168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A/B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3068018" y="2798236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A/A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3137174" y="3282328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A/B</a:t>
            </a:r>
            <a:endParaRPr lang="en-US" dirty="0"/>
          </a:p>
        </p:txBody>
      </p:sp>
      <p:cxnSp>
        <p:nvCxnSpPr>
          <p:cNvPr id="72" name="Straight Arrow Connector 71"/>
          <p:cNvCxnSpPr>
            <a:stCxn id="6" idx="2"/>
            <a:endCxn id="4" idx="6"/>
          </p:cNvCxnSpPr>
          <p:nvPr/>
        </p:nvCxnSpPr>
        <p:spPr>
          <a:xfrm flipH="1">
            <a:off x="3081297" y="3315659"/>
            <a:ext cx="683879" cy="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2321712" y="3044764"/>
            <a:ext cx="72527" cy="231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endCxn id="18" idx="4"/>
          </p:cNvCxnSpPr>
          <p:nvPr/>
        </p:nvCxnSpPr>
        <p:spPr>
          <a:xfrm flipH="1" flipV="1">
            <a:off x="9114546" y="3557447"/>
            <a:ext cx="276234" cy="7179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>
            <a:stCxn id="4" idx="1"/>
            <a:endCxn id="4" idx="7"/>
          </p:cNvCxnSpPr>
          <p:nvPr/>
        </p:nvCxnSpPr>
        <p:spPr>
          <a:xfrm rot="5400000" flipH="1" flipV="1">
            <a:off x="2739357" y="2832085"/>
            <a:ext cx="12700" cy="483575"/>
          </a:xfrm>
          <a:prstGeom prst="curvedConnector3">
            <a:avLst>
              <a:gd name="adj1" fmla="val 2588598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/>
          <p:nvPr/>
        </p:nvCxnSpPr>
        <p:spPr>
          <a:xfrm rot="5400000" flipH="1" flipV="1">
            <a:off x="4113513" y="2861541"/>
            <a:ext cx="12700" cy="483575"/>
          </a:xfrm>
          <a:prstGeom prst="curvedConnector3">
            <a:avLst>
              <a:gd name="adj1" fmla="val 2588598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urved Connector 61"/>
          <p:cNvCxnSpPr/>
          <p:nvPr/>
        </p:nvCxnSpPr>
        <p:spPr>
          <a:xfrm rot="5400000" flipH="1" flipV="1">
            <a:off x="7769817" y="2691213"/>
            <a:ext cx="12700" cy="483575"/>
          </a:xfrm>
          <a:prstGeom prst="curvedConnector3">
            <a:avLst>
              <a:gd name="adj1" fmla="val 2588598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/>
          <p:cNvCxnSpPr/>
          <p:nvPr/>
        </p:nvCxnSpPr>
        <p:spPr>
          <a:xfrm rot="5400000" flipH="1" flipV="1">
            <a:off x="9120219" y="2717087"/>
            <a:ext cx="12700" cy="483575"/>
          </a:xfrm>
          <a:prstGeom prst="curvedConnector3">
            <a:avLst>
              <a:gd name="adj1" fmla="val 2588598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2567278" y="2374336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B/B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3864594" y="2434528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A/B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7528582" y="2271884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A/A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8841266" y="2216816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B/B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30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 Between </a:t>
            </a:r>
            <a:r>
              <a:rPr lang="en-US" dirty="0" err="1" smtClean="0"/>
              <a:t>Middleboxe</a:t>
            </a:r>
            <a:r>
              <a:rPr lang="en-US" dirty="0" smtClean="0"/>
              <a:t> Executions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251422" y="2197633"/>
            <a:ext cx="2297526" cy="1613647"/>
            <a:chOff x="1982481" y="2481943"/>
            <a:chExt cx="2297526" cy="1613647"/>
          </a:xfrm>
        </p:grpSpPr>
        <p:sp>
          <p:nvSpPr>
            <p:cNvPr id="4" name="Oval 3"/>
            <p:cNvSpPr/>
            <p:nvPr/>
          </p:nvSpPr>
          <p:spPr>
            <a:xfrm>
              <a:off x="2128477" y="3258030"/>
              <a:ext cx="683879" cy="6838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496235" y="3258029"/>
              <a:ext cx="683879" cy="6838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>
              <a:stCxn id="4" idx="7"/>
              <a:endCxn id="6" idx="1"/>
            </p:cNvCxnSpPr>
            <p:nvPr/>
          </p:nvCxnSpPr>
          <p:spPr>
            <a:xfrm flipV="1">
              <a:off x="2712204" y="3358181"/>
              <a:ext cx="884183" cy="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1982481" y="2481943"/>
              <a:ext cx="2297526" cy="1613647"/>
            </a:xfrm>
            <a:prstGeom prst="round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321604" y="2197634"/>
            <a:ext cx="2297526" cy="1613647"/>
            <a:chOff x="1982481" y="2481943"/>
            <a:chExt cx="2297526" cy="1613647"/>
          </a:xfrm>
        </p:grpSpPr>
        <p:sp>
          <p:nvSpPr>
            <p:cNvPr id="17" name="Oval 16"/>
            <p:cNvSpPr/>
            <p:nvPr/>
          </p:nvSpPr>
          <p:spPr>
            <a:xfrm>
              <a:off x="2130692" y="3106146"/>
              <a:ext cx="683879" cy="6838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3433483" y="3157877"/>
              <a:ext cx="683879" cy="6838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7" idx="7"/>
              <a:endCxn id="18" idx="1"/>
            </p:cNvCxnSpPr>
            <p:nvPr/>
          </p:nvCxnSpPr>
          <p:spPr>
            <a:xfrm>
              <a:off x="2714419" y="3206298"/>
              <a:ext cx="819216" cy="5173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8" idx="3"/>
              <a:endCxn id="17" idx="5"/>
            </p:cNvCxnSpPr>
            <p:nvPr/>
          </p:nvCxnSpPr>
          <p:spPr>
            <a:xfrm flipH="1" flipV="1">
              <a:off x="2714419" y="3689873"/>
              <a:ext cx="819216" cy="5173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ounded Rectangle 22"/>
            <p:cNvSpPr/>
            <p:nvPr/>
          </p:nvSpPr>
          <p:spPr>
            <a:xfrm>
              <a:off x="1982481" y="2481943"/>
              <a:ext cx="2297526" cy="1613647"/>
            </a:xfrm>
            <a:prstGeom prst="round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" name="Straight Arrow Connector 25"/>
          <p:cNvCxnSpPr>
            <a:stCxn id="13" idx="3"/>
            <a:endCxn id="23" idx="1"/>
          </p:cNvCxnSpPr>
          <p:nvPr/>
        </p:nvCxnSpPr>
        <p:spPr>
          <a:xfrm>
            <a:off x="4548948" y="3004457"/>
            <a:ext cx="2772656" cy="1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3373160" y="3811280"/>
            <a:ext cx="2497442" cy="11600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3" idx="2"/>
          </p:cNvCxnSpPr>
          <p:nvPr/>
        </p:nvCxnSpPr>
        <p:spPr>
          <a:xfrm flipH="1">
            <a:off x="5847550" y="3811281"/>
            <a:ext cx="2622817" cy="116008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650242" y="30082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955242" y="30300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562154" y="31606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952958" y="31145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8332838" y="2653520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B/A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8239350" y="3359168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A/B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3068018" y="2798236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A/A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3137174" y="3282328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A/B</a:t>
            </a:r>
            <a:endParaRPr lang="en-US" dirty="0"/>
          </a:p>
        </p:txBody>
      </p:sp>
      <p:cxnSp>
        <p:nvCxnSpPr>
          <p:cNvPr id="72" name="Straight Arrow Connector 71"/>
          <p:cNvCxnSpPr>
            <a:stCxn id="6" idx="2"/>
            <a:endCxn id="4" idx="6"/>
          </p:cNvCxnSpPr>
          <p:nvPr/>
        </p:nvCxnSpPr>
        <p:spPr>
          <a:xfrm flipH="1">
            <a:off x="3081297" y="3315659"/>
            <a:ext cx="683879" cy="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3554942" y="2653017"/>
            <a:ext cx="278954" cy="3770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endCxn id="18" idx="4"/>
          </p:cNvCxnSpPr>
          <p:nvPr/>
        </p:nvCxnSpPr>
        <p:spPr>
          <a:xfrm flipH="1" flipV="1">
            <a:off x="9114546" y="3557447"/>
            <a:ext cx="276234" cy="7179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>
            <a:stCxn id="4" idx="1"/>
            <a:endCxn id="4" idx="7"/>
          </p:cNvCxnSpPr>
          <p:nvPr/>
        </p:nvCxnSpPr>
        <p:spPr>
          <a:xfrm rot="5400000" flipH="1" flipV="1">
            <a:off x="2739357" y="2832085"/>
            <a:ext cx="12700" cy="483575"/>
          </a:xfrm>
          <a:prstGeom prst="curvedConnector3">
            <a:avLst>
              <a:gd name="adj1" fmla="val 2588598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/>
          <p:cNvCxnSpPr/>
          <p:nvPr/>
        </p:nvCxnSpPr>
        <p:spPr>
          <a:xfrm rot="5400000" flipH="1" flipV="1">
            <a:off x="4113513" y="2861541"/>
            <a:ext cx="12700" cy="483575"/>
          </a:xfrm>
          <a:prstGeom prst="curvedConnector3">
            <a:avLst>
              <a:gd name="adj1" fmla="val 2588598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urved Connector 61"/>
          <p:cNvCxnSpPr/>
          <p:nvPr/>
        </p:nvCxnSpPr>
        <p:spPr>
          <a:xfrm rot="5400000" flipH="1" flipV="1">
            <a:off x="7769817" y="2691213"/>
            <a:ext cx="12700" cy="483575"/>
          </a:xfrm>
          <a:prstGeom prst="curvedConnector3">
            <a:avLst>
              <a:gd name="adj1" fmla="val 2588598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/>
          <p:cNvCxnSpPr/>
          <p:nvPr/>
        </p:nvCxnSpPr>
        <p:spPr>
          <a:xfrm rot="5400000" flipH="1" flipV="1">
            <a:off x="9120219" y="2717087"/>
            <a:ext cx="12700" cy="483575"/>
          </a:xfrm>
          <a:prstGeom prst="curvedConnector3">
            <a:avLst>
              <a:gd name="adj1" fmla="val 2588598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2567278" y="2374336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B/B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3864594" y="2434528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A/B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7528582" y="2271884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A/A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8841266" y="2216816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B/B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5842461" y="2396151"/>
            <a:ext cx="510987" cy="514830"/>
            <a:chOff x="9024898" y="5025358"/>
            <a:chExt cx="510987" cy="514830"/>
          </a:xfrm>
        </p:grpSpPr>
        <p:sp>
          <p:nvSpPr>
            <p:cNvPr id="40" name="Rectangle 39"/>
            <p:cNvSpPr/>
            <p:nvPr/>
          </p:nvSpPr>
          <p:spPr>
            <a:xfrm>
              <a:off x="9024898" y="5025358"/>
              <a:ext cx="510987" cy="514830"/>
            </a:xfrm>
            <a:prstGeom prst="rect">
              <a:avLst/>
            </a:prstGeom>
            <a:solidFill>
              <a:schemeClr val="bg1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114545" y="509810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489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Undecidability</a:t>
            </a:r>
            <a:r>
              <a:rPr lang="en-US" dirty="0" smtClean="0"/>
              <a:t> [TACAS’16]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Checking safety of fixed networks with FSMs is undecidable</a:t>
            </a:r>
          </a:p>
          <a:p>
            <a:pPr>
              <a:lnSpc>
                <a:spcPct val="200000"/>
              </a:lnSpc>
            </a:pPr>
            <a:r>
              <a:rPr lang="en-US" dirty="0"/>
              <a:t>Intuition: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Network links are ordered channels: point-to-point packets delivered in order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Can encode Turing machine’s tape in ordered channel</a:t>
            </a:r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  <a:p>
            <a:pPr marL="457200" lvl="1" indent="0">
              <a:lnSpc>
                <a:spcPct val="20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46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C538D42-B80E-4DDC-BCCA-9BCC5A4F6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674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Network Abstractions</a:t>
            </a:r>
          </a:p>
        </p:txBody>
      </p:sp>
    </p:spTree>
    <p:extLst>
      <p:ext uri="{BB962C8B-B14F-4D97-AF65-F5344CB8AC3E}">
        <p14:creationId xmlns:p14="http://schemas.microsoft.com/office/powerpoint/2010/main" val="166240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Unordered Channels Abstraction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Forgets the order of packet arrival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2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Unordered Channels Abstraction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Forgets the order of packet arrival</a:t>
            </a:r>
          </a:p>
          <a:p>
            <a:endParaRPr lang="en-US" dirty="0"/>
          </a:p>
        </p:txBody>
      </p:sp>
      <p:sp>
        <p:nvSpPr>
          <p:cNvPr id="4" name="Rounded Rectangle 5"/>
          <p:cNvSpPr/>
          <p:nvPr/>
        </p:nvSpPr>
        <p:spPr>
          <a:xfrm>
            <a:off x="9842824" y="1997800"/>
            <a:ext cx="1378778" cy="666025"/>
          </a:xfrm>
          <a:prstGeom prst="roundRect">
            <a:avLst/>
          </a:prstGeom>
          <a:noFill/>
          <a:ln>
            <a:solidFill>
              <a:srgbClr val="0B9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solidFill>
                  <a:srgbClr val="0B9B80"/>
                </a:solidFill>
              </a:rPr>
              <a:t>Middlebox</a:t>
            </a:r>
            <a:endParaRPr lang="he-IL" dirty="0">
              <a:solidFill>
                <a:srgbClr val="0B9B8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487802" y="2206625"/>
            <a:ext cx="2286000" cy="0"/>
          </a:xfrm>
          <a:prstGeom prst="straightConnector1">
            <a:avLst/>
          </a:prstGeom>
          <a:ln w="38100">
            <a:solidFill>
              <a:srgbClr val="818E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nip Diagonal Corner Rectangle 10"/>
          <p:cNvSpPr/>
          <p:nvPr/>
        </p:nvSpPr>
        <p:spPr>
          <a:xfrm>
            <a:off x="9334116" y="1825625"/>
            <a:ext cx="304800" cy="228600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e-IL"/>
          </a:p>
        </p:txBody>
      </p:sp>
      <p:sp>
        <p:nvSpPr>
          <p:cNvPr id="7" name="Snip Diagonal Corner Rectangle 11"/>
          <p:cNvSpPr/>
          <p:nvPr/>
        </p:nvSpPr>
        <p:spPr>
          <a:xfrm>
            <a:off x="8927362" y="1825625"/>
            <a:ext cx="304800" cy="228600"/>
          </a:xfrm>
          <a:prstGeom prst="snip2Diag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e-IL"/>
          </a:p>
        </p:txBody>
      </p:sp>
      <p:sp>
        <p:nvSpPr>
          <p:cNvPr id="8" name="Snip Diagonal Corner Rectangle 12"/>
          <p:cNvSpPr/>
          <p:nvPr/>
        </p:nvSpPr>
        <p:spPr>
          <a:xfrm>
            <a:off x="8520608" y="1825625"/>
            <a:ext cx="304800" cy="228600"/>
          </a:xfrm>
          <a:prstGeom prst="snip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e-IL"/>
          </a:p>
        </p:txBody>
      </p:sp>
      <p:sp>
        <p:nvSpPr>
          <p:cNvPr id="9" name="Snip Diagonal Corner Rectangle 13"/>
          <p:cNvSpPr/>
          <p:nvPr/>
        </p:nvSpPr>
        <p:spPr>
          <a:xfrm>
            <a:off x="8113854" y="1825625"/>
            <a:ext cx="304800" cy="228600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e-IL"/>
          </a:p>
        </p:txBody>
      </p:sp>
      <p:sp>
        <p:nvSpPr>
          <p:cNvPr id="10" name="Snip Diagonal Corner Rectangle 14"/>
          <p:cNvSpPr/>
          <p:nvPr/>
        </p:nvSpPr>
        <p:spPr>
          <a:xfrm>
            <a:off x="7707100" y="1825625"/>
            <a:ext cx="304800" cy="228600"/>
          </a:xfrm>
          <a:prstGeom prst="snip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3038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Network Isolation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</a:t>
            </a:r>
            <a:r>
              <a:rPr lang="en-US" b="1" dirty="0" err="1" smtClean="0"/>
              <a:t>stateful</a:t>
            </a:r>
            <a:r>
              <a:rPr lang="en-US" b="1" dirty="0" smtClean="0"/>
              <a:t> </a:t>
            </a:r>
            <a:r>
              <a:rPr lang="en-US" dirty="0" smtClean="0"/>
              <a:t>network</a:t>
            </a:r>
            <a:r>
              <a:rPr lang="en-US" dirty="0"/>
              <a:t>…</a:t>
            </a:r>
          </a:p>
          <a:p>
            <a:pPr lvl="1"/>
            <a:endParaRPr lang="en-US" dirty="0"/>
          </a:p>
          <a:p>
            <a:r>
              <a:rPr lang="en-US" dirty="0"/>
              <a:t>… and </a:t>
            </a:r>
            <a:r>
              <a:rPr lang="en-US" dirty="0" smtClean="0"/>
              <a:t>an isolation </a:t>
            </a:r>
            <a:r>
              <a:rPr lang="en-US" dirty="0"/>
              <a:t>property</a:t>
            </a:r>
          </a:p>
          <a:p>
            <a:pPr lvl="1"/>
            <a:r>
              <a:rPr lang="en-US" dirty="0" smtClean="0"/>
              <a:t>E.g.</a:t>
            </a:r>
            <a:r>
              <a:rPr lang="en-US" dirty="0"/>
              <a:t> </a:t>
            </a:r>
            <a:r>
              <a:rPr lang="en-US" dirty="0" smtClean="0"/>
              <a:t>no packets from Simon to Bob</a:t>
            </a:r>
            <a:endParaRPr lang="en-US" dirty="0"/>
          </a:p>
          <a:p>
            <a:endParaRPr lang="en-US" dirty="0"/>
          </a:p>
          <a:p>
            <a:r>
              <a:rPr lang="en-US" dirty="0"/>
              <a:t>Is there a run of the network </a:t>
            </a:r>
            <a:br>
              <a:rPr lang="en-US" dirty="0"/>
            </a:br>
            <a:r>
              <a:rPr lang="en-US" dirty="0"/>
              <a:t>that violates the </a:t>
            </a:r>
            <a:r>
              <a:rPr lang="en-US" dirty="0" smtClean="0"/>
              <a:t>isolation </a:t>
            </a:r>
            <a:r>
              <a:rPr lang="en-US" dirty="0"/>
              <a:t>property?</a:t>
            </a:r>
          </a:p>
          <a:p>
            <a:pPr lvl="1"/>
            <a:endParaRPr lang="en-US" dirty="0"/>
          </a:p>
        </p:txBody>
      </p:sp>
      <p:grpSp>
        <p:nvGrpSpPr>
          <p:cNvPr id="184" name="Group 71"/>
          <p:cNvGrpSpPr/>
          <p:nvPr/>
        </p:nvGrpSpPr>
        <p:grpSpPr>
          <a:xfrm>
            <a:off x="10011566" y="4881563"/>
            <a:ext cx="1295400" cy="1295400"/>
            <a:chOff x="7543800" y="3429000"/>
            <a:chExt cx="1295400" cy="1295400"/>
          </a:xfrm>
        </p:grpSpPr>
        <p:sp>
          <p:nvSpPr>
            <p:cNvPr id="185" name="Oval 184"/>
            <p:cNvSpPr/>
            <p:nvPr/>
          </p:nvSpPr>
          <p:spPr>
            <a:xfrm>
              <a:off x="7543800" y="3429000"/>
              <a:ext cx="1295400" cy="12954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186" name="Group 40"/>
            <p:cNvGrpSpPr/>
            <p:nvPr/>
          </p:nvGrpSpPr>
          <p:grpSpPr>
            <a:xfrm>
              <a:off x="7683910" y="3733800"/>
              <a:ext cx="1002890" cy="609600"/>
              <a:chOff x="3044825" y="1419225"/>
              <a:chExt cx="2024063" cy="1230313"/>
            </a:xfrm>
          </p:grpSpPr>
          <p:sp>
            <p:nvSpPr>
              <p:cNvPr id="187" name="Freeform 18"/>
              <p:cNvSpPr>
                <a:spLocks/>
              </p:cNvSpPr>
              <p:nvPr/>
            </p:nvSpPr>
            <p:spPr bwMode="auto">
              <a:xfrm>
                <a:off x="3044825" y="1603375"/>
                <a:ext cx="590550" cy="1046163"/>
              </a:xfrm>
              <a:custGeom>
                <a:avLst/>
                <a:gdLst/>
                <a:ahLst/>
                <a:cxnLst>
                  <a:cxn ang="0">
                    <a:pos x="256" y="7"/>
                  </a:cxn>
                  <a:cxn ang="0">
                    <a:pos x="249" y="0"/>
                  </a:cxn>
                  <a:cxn ang="0">
                    <a:pos x="7" y="0"/>
                  </a:cxn>
                  <a:cxn ang="0">
                    <a:pos x="0" y="7"/>
                  </a:cxn>
                  <a:cxn ang="0">
                    <a:pos x="0" y="445"/>
                  </a:cxn>
                  <a:cxn ang="0">
                    <a:pos x="7" y="452"/>
                  </a:cxn>
                  <a:cxn ang="0">
                    <a:pos x="249" y="452"/>
                  </a:cxn>
                  <a:cxn ang="0">
                    <a:pos x="256" y="445"/>
                  </a:cxn>
                  <a:cxn ang="0">
                    <a:pos x="256" y="7"/>
                  </a:cxn>
                </a:cxnLst>
                <a:rect l="0" t="0" r="r" b="b"/>
                <a:pathLst>
                  <a:path w="256" h="452">
                    <a:moveTo>
                      <a:pt x="256" y="7"/>
                    </a:moveTo>
                    <a:cubicBezTo>
                      <a:pt x="256" y="3"/>
                      <a:pt x="253" y="0"/>
                      <a:pt x="249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445"/>
                      <a:pt x="0" y="445"/>
                      <a:pt x="0" y="445"/>
                    </a:cubicBezTo>
                    <a:cubicBezTo>
                      <a:pt x="0" y="449"/>
                      <a:pt x="3" y="452"/>
                      <a:pt x="7" y="452"/>
                    </a:cubicBezTo>
                    <a:cubicBezTo>
                      <a:pt x="249" y="452"/>
                      <a:pt x="249" y="452"/>
                      <a:pt x="249" y="452"/>
                    </a:cubicBezTo>
                    <a:cubicBezTo>
                      <a:pt x="253" y="452"/>
                      <a:pt x="256" y="449"/>
                      <a:pt x="256" y="445"/>
                    </a:cubicBezTo>
                    <a:lnTo>
                      <a:pt x="256" y="7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188" name="Line 19"/>
              <p:cNvSpPr>
                <a:spLocks noChangeShapeType="1"/>
              </p:cNvSpPr>
              <p:nvPr/>
            </p:nvSpPr>
            <p:spPr bwMode="auto">
              <a:xfrm>
                <a:off x="3187700" y="1808163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189" name="Line 20"/>
              <p:cNvSpPr>
                <a:spLocks noChangeShapeType="1"/>
              </p:cNvSpPr>
              <p:nvPr/>
            </p:nvSpPr>
            <p:spPr bwMode="auto">
              <a:xfrm>
                <a:off x="3187700" y="1890713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190" name="Line 21"/>
              <p:cNvSpPr>
                <a:spLocks noChangeShapeType="1"/>
              </p:cNvSpPr>
              <p:nvPr/>
            </p:nvSpPr>
            <p:spPr bwMode="auto">
              <a:xfrm>
                <a:off x="3187700" y="1973263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191" name="Line 22"/>
              <p:cNvSpPr>
                <a:spLocks noChangeShapeType="1"/>
              </p:cNvSpPr>
              <p:nvPr/>
            </p:nvSpPr>
            <p:spPr bwMode="auto">
              <a:xfrm>
                <a:off x="3187700" y="2057400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192" name="Line 23"/>
              <p:cNvSpPr>
                <a:spLocks noChangeShapeType="1"/>
              </p:cNvSpPr>
              <p:nvPr/>
            </p:nvSpPr>
            <p:spPr bwMode="auto">
              <a:xfrm>
                <a:off x="3187700" y="2139950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193" name="Line 24"/>
              <p:cNvSpPr>
                <a:spLocks noChangeShapeType="1"/>
              </p:cNvSpPr>
              <p:nvPr/>
            </p:nvSpPr>
            <p:spPr bwMode="auto">
              <a:xfrm>
                <a:off x="3187700" y="2224088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194" name="Line 25"/>
              <p:cNvSpPr>
                <a:spLocks noChangeShapeType="1"/>
              </p:cNvSpPr>
              <p:nvPr/>
            </p:nvSpPr>
            <p:spPr bwMode="auto">
              <a:xfrm>
                <a:off x="3187700" y="2306638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195" name="Line 26"/>
              <p:cNvSpPr>
                <a:spLocks noChangeShapeType="1"/>
              </p:cNvSpPr>
              <p:nvPr/>
            </p:nvSpPr>
            <p:spPr bwMode="auto">
              <a:xfrm>
                <a:off x="3187700" y="2390775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196" name="Line 27"/>
              <p:cNvSpPr>
                <a:spLocks noChangeShapeType="1"/>
              </p:cNvSpPr>
              <p:nvPr/>
            </p:nvSpPr>
            <p:spPr bwMode="auto">
              <a:xfrm>
                <a:off x="3187700" y="2473325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197" name="Freeform 28"/>
              <p:cNvSpPr>
                <a:spLocks/>
              </p:cNvSpPr>
              <p:nvPr/>
            </p:nvSpPr>
            <p:spPr bwMode="auto">
              <a:xfrm>
                <a:off x="4476750" y="1603375"/>
                <a:ext cx="592138" cy="1046163"/>
              </a:xfrm>
              <a:custGeom>
                <a:avLst/>
                <a:gdLst/>
                <a:ahLst/>
                <a:cxnLst>
                  <a:cxn ang="0">
                    <a:pos x="256" y="7"/>
                  </a:cxn>
                  <a:cxn ang="0">
                    <a:pos x="249" y="0"/>
                  </a:cxn>
                  <a:cxn ang="0">
                    <a:pos x="7" y="0"/>
                  </a:cxn>
                  <a:cxn ang="0">
                    <a:pos x="0" y="7"/>
                  </a:cxn>
                  <a:cxn ang="0">
                    <a:pos x="0" y="445"/>
                  </a:cxn>
                  <a:cxn ang="0">
                    <a:pos x="7" y="452"/>
                  </a:cxn>
                  <a:cxn ang="0">
                    <a:pos x="249" y="452"/>
                  </a:cxn>
                  <a:cxn ang="0">
                    <a:pos x="256" y="445"/>
                  </a:cxn>
                  <a:cxn ang="0">
                    <a:pos x="256" y="7"/>
                  </a:cxn>
                </a:cxnLst>
                <a:rect l="0" t="0" r="r" b="b"/>
                <a:pathLst>
                  <a:path w="256" h="452">
                    <a:moveTo>
                      <a:pt x="256" y="7"/>
                    </a:moveTo>
                    <a:cubicBezTo>
                      <a:pt x="256" y="3"/>
                      <a:pt x="253" y="0"/>
                      <a:pt x="249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445"/>
                      <a:pt x="0" y="445"/>
                      <a:pt x="0" y="445"/>
                    </a:cubicBezTo>
                    <a:cubicBezTo>
                      <a:pt x="0" y="449"/>
                      <a:pt x="3" y="452"/>
                      <a:pt x="7" y="452"/>
                    </a:cubicBezTo>
                    <a:cubicBezTo>
                      <a:pt x="249" y="452"/>
                      <a:pt x="249" y="452"/>
                      <a:pt x="249" y="452"/>
                    </a:cubicBezTo>
                    <a:cubicBezTo>
                      <a:pt x="253" y="452"/>
                      <a:pt x="256" y="449"/>
                      <a:pt x="256" y="445"/>
                    </a:cubicBezTo>
                    <a:lnTo>
                      <a:pt x="256" y="7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198" name="Line 29"/>
              <p:cNvSpPr>
                <a:spLocks noChangeShapeType="1"/>
              </p:cNvSpPr>
              <p:nvPr/>
            </p:nvSpPr>
            <p:spPr bwMode="auto">
              <a:xfrm>
                <a:off x="4621213" y="1808163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199" name="Line 30"/>
              <p:cNvSpPr>
                <a:spLocks noChangeShapeType="1"/>
              </p:cNvSpPr>
              <p:nvPr/>
            </p:nvSpPr>
            <p:spPr bwMode="auto">
              <a:xfrm>
                <a:off x="4621213" y="1890713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00" name="Line 31"/>
              <p:cNvSpPr>
                <a:spLocks noChangeShapeType="1"/>
              </p:cNvSpPr>
              <p:nvPr/>
            </p:nvSpPr>
            <p:spPr bwMode="auto">
              <a:xfrm>
                <a:off x="4621213" y="1973263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01" name="Line 32"/>
              <p:cNvSpPr>
                <a:spLocks noChangeShapeType="1"/>
              </p:cNvSpPr>
              <p:nvPr/>
            </p:nvSpPr>
            <p:spPr bwMode="auto">
              <a:xfrm>
                <a:off x="4621213" y="2057400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02" name="Line 33"/>
              <p:cNvSpPr>
                <a:spLocks noChangeShapeType="1"/>
              </p:cNvSpPr>
              <p:nvPr/>
            </p:nvSpPr>
            <p:spPr bwMode="auto">
              <a:xfrm>
                <a:off x="4621213" y="2139950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03" name="Line 34"/>
              <p:cNvSpPr>
                <a:spLocks noChangeShapeType="1"/>
              </p:cNvSpPr>
              <p:nvPr/>
            </p:nvSpPr>
            <p:spPr bwMode="auto">
              <a:xfrm>
                <a:off x="4621213" y="2224088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04" name="Line 35"/>
              <p:cNvSpPr>
                <a:spLocks noChangeShapeType="1"/>
              </p:cNvSpPr>
              <p:nvPr/>
            </p:nvSpPr>
            <p:spPr bwMode="auto">
              <a:xfrm>
                <a:off x="4621213" y="2306638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05" name="Line 36"/>
              <p:cNvSpPr>
                <a:spLocks noChangeShapeType="1"/>
              </p:cNvSpPr>
              <p:nvPr/>
            </p:nvSpPr>
            <p:spPr bwMode="auto">
              <a:xfrm>
                <a:off x="4621213" y="2390775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06" name="Line 37"/>
              <p:cNvSpPr>
                <a:spLocks noChangeShapeType="1"/>
              </p:cNvSpPr>
              <p:nvPr/>
            </p:nvSpPr>
            <p:spPr bwMode="auto">
              <a:xfrm>
                <a:off x="4621213" y="2473325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07" name="Freeform 38"/>
              <p:cNvSpPr>
                <a:spLocks/>
              </p:cNvSpPr>
              <p:nvPr/>
            </p:nvSpPr>
            <p:spPr bwMode="auto">
              <a:xfrm>
                <a:off x="3719513" y="1419225"/>
                <a:ext cx="674688" cy="1230313"/>
              </a:xfrm>
              <a:custGeom>
                <a:avLst/>
                <a:gdLst/>
                <a:ahLst/>
                <a:cxnLst>
                  <a:cxn ang="0">
                    <a:pos x="292" y="7"/>
                  </a:cxn>
                  <a:cxn ang="0">
                    <a:pos x="285" y="0"/>
                  </a:cxn>
                  <a:cxn ang="0">
                    <a:pos x="7" y="0"/>
                  </a:cxn>
                  <a:cxn ang="0">
                    <a:pos x="0" y="7"/>
                  </a:cxn>
                  <a:cxn ang="0">
                    <a:pos x="0" y="525"/>
                  </a:cxn>
                  <a:cxn ang="0">
                    <a:pos x="7" y="532"/>
                  </a:cxn>
                  <a:cxn ang="0">
                    <a:pos x="285" y="532"/>
                  </a:cxn>
                  <a:cxn ang="0">
                    <a:pos x="292" y="525"/>
                  </a:cxn>
                  <a:cxn ang="0">
                    <a:pos x="292" y="7"/>
                  </a:cxn>
                </a:cxnLst>
                <a:rect l="0" t="0" r="r" b="b"/>
                <a:pathLst>
                  <a:path w="292" h="532">
                    <a:moveTo>
                      <a:pt x="292" y="7"/>
                    </a:moveTo>
                    <a:cubicBezTo>
                      <a:pt x="292" y="3"/>
                      <a:pt x="289" y="0"/>
                      <a:pt x="285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525"/>
                      <a:pt x="0" y="525"/>
                      <a:pt x="0" y="525"/>
                    </a:cubicBezTo>
                    <a:cubicBezTo>
                      <a:pt x="0" y="529"/>
                      <a:pt x="3" y="532"/>
                      <a:pt x="7" y="532"/>
                    </a:cubicBezTo>
                    <a:cubicBezTo>
                      <a:pt x="285" y="532"/>
                      <a:pt x="285" y="532"/>
                      <a:pt x="285" y="532"/>
                    </a:cubicBezTo>
                    <a:cubicBezTo>
                      <a:pt x="289" y="532"/>
                      <a:pt x="292" y="529"/>
                      <a:pt x="292" y="525"/>
                    </a:cubicBezTo>
                    <a:lnTo>
                      <a:pt x="292" y="7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08" name="Line 39"/>
              <p:cNvSpPr>
                <a:spLocks noChangeShapeType="1"/>
              </p:cNvSpPr>
              <p:nvPr/>
            </p:nvSpPr>
            <p:spPr bwMode="auto">
              <a:xfrm>
                <a:off x="3852863" y="1603375"/>
                <a:ext cx="398463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09" name="Line 40"/>
              <p:cNvSpPr>
                <a:spLocks noChangeShapeType="1"/>
              </p:cNvSpPr>
              <p:nvPr/>
            </p:nvSpPr>
            <p:spPr bwMode="auto">
              <a:xfrm>
                <a:off x="3852863" y="1714500"/>
                <a:ext cx="398463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10" name="Line 41"/>
              <p:cNvSpPr>
                <a:spLocks noChangeShapeType="1"/>
              </p:cNvSpPr>
              <p:nvPr/>
            </p:nvSpPr>
            <p:spPr bwMode="auto">
              <a:xfrm>
                <a:off x="3852863" y="1825625"/>
                <a:ext cx="398463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11" name="Line 42"/>
              <p:cNvSpPr>
                <a:spLocks noChangeShapeType="1"/>
              </p:cNvSpPr>
              <p:nvPr/>
            </p:nvSpPr>
            <p:spPr bwMode="auto">
              <a:xfrm>
                <a:off x="3852863" y="1927225"/>
                <a:ext cx="398463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12" name="Line 43"/>
              <p:cNvSpPr>
                <a:spLocks noChangeShapeType="1"/>
              </p:cNvSpPr>
              <p:nvPr/>
            </p:nvSpPr>
            <p:spPr bwMode="auto">
              <a:xfrm>
                <a:off x="3852863" y="2038350"/>
                <a:ext cx="398463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13" name="Line 44"/>
              <p:cNvSpPr>
                <a:spLocks noChangeShapeType="1"/>
              </p:cNvSpPr>
              <p:nvPr/>
            </p:nvSpPr>
            <p:spPr bwMode="auto">
              <a:xfrm>
                <a:off x="3852863" y="2149475"/>
                <a:ext cx="398463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14" name="Line 45"/>
              <p:cNvSpPr>
                <a:spLocks noChangeShapeType="1"/>
              </p:cNvSpPr>
              <p:nvPr/>
            </p:nvSpPr>
            <p:spPr bwMode="auto">
              <a:xfrm>
                <a:off x="3852863" y="2260600"/>
                <a:ext cx="398463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15" name="Line 46"/>
              <p:cNvSpPr>
                <a:spLocks noChangeShapeType="1"/>
              </p:cNvSpPr>
              <p:nvPr/>
            </p:nvSpPr>
            <p:spPr bwMode="auto">
              <a:xfrm>
                <a:off x="3852863" y="2362200"/>
                <a:ext cx="398463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16" name="Line 47"/>
              <p:cNvSpPr>
                <a:spLocks noChangeShapeType="1"/>
              </p:cNvSpPr>
              <p:nvPr/>
            </p:nvSpPr>
            <p:spPr bwMode="auto">
              <a:xfrm>
                <a:off x="3852863" y="2473325"/>
                <a:ext cx="398463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</p:grpSp>
      </p:grpSp>
      <p:grpSp>
        <p:nvGrpSpPr>
          <p:cNvPr id="217" name="Group 107"/>
          <p:cNvGrpSpPr/>
          <p:nvPr/>
        </p:nvGrpSpPr>
        <p:grpSpPr>
          <a:xfrm>
            <a:off x="7954166" y="1206629"/>
            <a:ext cx="1295400" cy="1295400"/>
            <a:chOff x="76200" y="1905000"/>
            <a:chExt cx="1295400" cy="1295400"/>
          </a:xfrm>
        </p:grpSpPr>
        <p:sp>
          <p:nvSpPr>
            <p:cNvPr id="218" name="Oval 217"/>
            <p:cNvSpPr/>
            <p:nvPr/>
          </p:nvSpPr>
          <p:spPr>
            <a:xfrm>
              <a:off x="76200" y="1905000"/>
              <a:ext cx="1295400" cy="12954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9" name="Freeform 6"/>
            <p:cNvSpPr>
              <a:spLocks noEditPoints="1"/>
            </p:cNvSpPr>
            <p:nvPr/>
          </p:nvSpPr>
          <p:spPr bwMode="auto">
            <a:xfrm>
              <a:off x="485775" y="2165350"/>
              <a:ext cx="459326" cy="796925"/>
            </a:xfrm>
            <a:custGeom>
              <a:avLst/>
              <a:gdLst/>
              <a:ahLst/>
              <a:cxnLst>
                <a:cxn ang="0">
                  <a:pos x="332" y="11"/>
                </a:cxn>
                <a:cxn ang="0">
                  <a:pos x="321" y="0"/>
                </a:cxn>
                <a:cxn ang="0">
                  <a:pos x="11" y="0"/>
                </a:cxn>
                <a:cxn ang="0">
                  <a:pos x="0" y="11"/>
                </a:cxn>
                <a:cxn ang="0">
                  <a:pos x="0" y="565"/>
                </a:cxn>
                <a:cxn ang="0">
                  <a:pos x="11" y="576"/>
                </a:cxn>
                <a:cxn ang="0">
                  <a:pos x="321" y="576"/>
                </a:cxn>
                <a:cxn ang="0">
                  <a:pos x="332" y="565"/>
                </a:cxn>
                <a:cxn ang="0">
                  <a:pos x="332" y="11"/>
                </a:cxn>
                <a:cxn ang="0">
                  <a:pos x="220" y="41"/>
                </a:cxn>
                <a:cxn ang="0">
                  <a:pos x="217" y="44"/>
                </a:cxn>
                <a:cxn ang="0">
                  <a:pos x="119" y="44"/>
                </a:cxn>
                <a:cxn ang="0">
                  <a:pos x="116" y="41"/>
                </a:cxn>
                <a:cxn ang="0">
                  <a:pos x="116" y="39"/>
                </a:cxn>
                <a:cxn ang="0">
                  <a:pos x="119" y="36"/>
                </a:cxn>
                <a:cxn ang="0">
                  <a:pos x="217" y="36"/>
                </a:cxn>
                <a:cxn ang="0">
                  <a:pos x="220" y="39"/>
                </a:cxn>
                <a:cxn ang="0">
                  <a:pos x="220" y="41"/>
                </a:cxn>
                <a:cxn ang="0">
                  <a:pos x="168" y="543"/>
                </a:cxn>
                <a:cxn ang="0">
                  <a:pos x="152" y="527"/>
                </a:cxn>
                <a:cxn ang="0">
                  <a:pos x="168" y="511"/>
                </a:cxn>
                <a:cxn ang="0">
                  <a:pos x="184" y="527"/>
                </a:cxn>
                <a:cxn ang="0">
                  <a:pos x="168" y="543"/>
                </a:cxn>
                <a:cxn ang="0">
                  <a:pos x="300" y="472"/>
                </a:cxn>
                <a:cxn ang="0">
                  <a:pos x="32" y="472"/>
                </a:cxn>
                <a:cxn ang="0">
                  <a:pos x="32" y="88"/>
                </a:cxn>
                <a:cxn ang="0">
                  <a:pos x="300" y="88"/>
                </a:cxn>
                <a:cxn ang="0">
                  <a:pos x="300" y="472"/>
                </a:cxn>
                <a:cxn ang="0">
                  <a:pos x="177" y="156"/>
                </a:cxn>
                <a:cxn ang="0">
                  <a:pos x="246" y="193"/>
                </a:cxn>
                <a:cxn ang="0">
                  <a:pos x="118" y="156"/>
                </a:cxn>
                <a:cxn ang="0">
                  <a:pos x="256" y="232"/>
                </a:cxn>
              </a:cxnLst>
              <a:rect l="0" t="0" r="r" b="b"/>
              <a:pathLst>
                <a:path w="332" h="576">
                  <a:moveTo>
                    <a:pt x="332" y="11"/>
                  </a:moveTo>
                  <a:cubicBezTo>
                    <a:pt x="332" y="5"/>
                    <a:pt x="327" y="0"/>
                    <a:pt x="32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565"/>
                    <a:pt x="0" y="565"/>
                    <a:pt x="0" y="565"/>
                  </a:cubicBezTo>
                  <a:cubicBezTo>
                    <a:pt x="0" y="571"/>
                    <a:pt x="5" y="576"/>
                    <a:pt x="11" y="576"/>
                  </a:cubicBezTo>
                  <a:cubicBezTo>
                    <a:pt x="321" y="576"/>
                    <a:pt x="321" y="576"/>
                    <a:pt x="321" y="576"/>
                  </a:cubicBezTo>
                  <a:cubicBezTo>
                    <a:pt x="327" y="576"/>
                    <a:pt x="332" y="571"/>
                    <a:pt x="332" y="565"/>
                  </a:cubicBezTo>
                  <a:lnTo>
                    <a:pt x="332" y="11"/>
                  </a:lnTo>
                  <a:close/>
                  <a:moveTo>
                    <a:pt x="220" y="41"/>
                  </a:moveTo>
                  <a:cubicBezTo>
                    <a:pt x="220" y="43"/>
                    <a:pt x="219" y="44"/>
                    <a:pt x="217" y="44"/>
                  </a:cubicBezTo>
                  <a:cubicBezTo>
                    <a:pt x="119" y="44"/>
                    <a:pt x="119" y="44"/>
                    <a:pt x="119" y="44"/>
                  </a:cubicBezTo>
                  <a:cubicBezTo>
                    <a:pt x="117" y="44"/>
                    <a:pt x="116" y="43"/>
                    <a:pt x="116" y="41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7"/>
                    <a:pt x="117" y="36"/>
                    <a:pt x="119" y="36"/>
                  </a:cubicBezTo>
                  <a:cubicBezTo>
                    <a:pt x="217" y="36"/>
                    <a:pt x="217" y="36"/>
                    <a:pt x="217" y="36"/>
                  </a:cubicBezTo>
                  <a:cubicBezTo>
                    <a:pt x="219" y="36"/>
                    <a:pt x="220" y="37"/>
                    <a:pt x="220" y="39"/>
                  </a:cubicBezTo>
                  <a:lnTo>
                    <a:pt x="220" y="41"/>
                  </a:lnTo>
                  <a:close/>
                  <a:moveTo>
                    <a:pt x="168" y="543"/>
                  </a:moveTo>
                  <a:cubicBezTo>
                    <a:pt x="159" y="543"/>
                    <a:pt x="152" y="536"/>
                    <a:pt x="152" y="527"/>
                  </a:cubicBezTo>
                  <a:cubicBezTo>
                    <a:pt x="152" y="518"/>
                    <a:pt x="159" y="511"/>
                    <a:pt x="168" y="511"/>
                  </a:cubicBezTo>
                  <a:cubicBezTo>
                    <a:pt x="177" y="511"/>
                    <a:pt x="184" y="518"/>
                    <a:pt x="184" y="527"/>
                  </a:cubicBezTo>
                  <a:cubicBezTo>
                    <a:pt x="184" y="536"/>
                    <a:pt x="177" y="543"/>
                    <a:pt x="168" y="543"/>
                  </a:cubicBezTo>
                  <a:close/>
                  <a:moveTo>
                    <a:pt x="300" y="472"/>
                  </a:moveTo>
                  <a:cubicBezTo>
                    <a:pt x="32" y="472"/>
                    <a:pt x="32" y="472"/>
                    <a:pt x="32" y="472"/>
                  </a:cubicBezTo>
                  <a:cubicBezTo>
                    <a:pt x="32" y="88"/>
                    <a:pt x="32" y="88"/>
                    <a:pt x="32" y="88"/>
                  </a:cubicBezTo>
                  <a:cubicBezTo>
                    <a:pt x="300" y="88"/>
                    <a:pt x="300" y="88"/>
                    <a:pt x="300" y="88"/>
                  </a:cubicBezTo>
                  <a:lnTo>
                    <a:pt x="300" y="472"/>
                  </a:lnTo>
                  <a:close/>
                  <a:moveTo>
                    <a:pt x="177" y="156"/>
                  </a:moveTo>
                  <a:cubicBezTo>
                    <a:pt x="246" y="193"/>
                    <a:pt x="246" y="193"/>
                    <a:pt x="246" y="193"/>
                  </a:cubicBezTo>
                  <a:moveTo>
                    <a:pt x="118" y="156"/>
                  </a:moveTo>
                  <a:cubicBezTo>
                    <a:pt x="256" y="232"/>
                    <a:pt x="256" y="232"/>
                    <a:pt x="256" y="232"/>
                  </a:cubicBezTo>
                </a:path>
              </a:pathLst>
            </a:custGeom>
            <a:noFill/>
            <a:ln w="2857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</p:grpSp>
      <p:grpSp>
        <p:nvGrpSpPr>
          <p:cNvPr id="220" name="Group 117"/>
          <p:cNvGrpSpPr/>
          <p:nvPr/>
        </p:nvGrpSpPr>
        <p:grpSpPr>
          <a:xfrm>
            <a:off x="10011566" y="1206629"/>
            <a:ext cx="1295400" cy="1295400"/>
            <a:chOff x="7391400" y="1905000"/>
            <a:chExt cx="1295400" cy="1295400"/>
          </a:xfrm>
        </p:grpSpPr>
        <p:sp>
          <p:nvSpPr>
            <p:cNvPr id="221" name="Oval 220"/>
            <p:cNvSpPr/>
            <p:nvPr/>
          </p:nvSpPr>
          <p:spPr>
            <a:xfrm>
              <a:off x="7391400" y="1905000"/>
              <a:ext cx="1295400" cy="12954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222" name="Group 30"/>
            <p:cNvGrpSpPr/>
            <p:nvPr/>
          </p:nvGrpSpPr>
          <p:grpSpPr>
            <a:xfrm>
              <a:off x="7598251" y="2190750"/>
              <a:ext cx="926624" cy="817106"/>
              <a:chOff x="2166938" y="3592513"/>
              <a:chExt cx="1719263" cy="1516063"/>
            </a:xfrm>
          </p:grpSpPr>
          <p:sp>
            <p:nvSpPr>
              <p:cNvPr id="223" name="Freeform 11"/>
              <p:cNvSpPr>
                <a:spLocks noEditPoints="1"/>
              </p:cNvSpPr>
              <p:nvPr/>
            </p:nvSpPr>
            <p:spPr bwMode="auto">
              <a:xfrm>
                <a:off x="2166938" y="3592513"/>
                <a:ext cx="1719263" cy="1182688"/>
              </a:xfrm>
              <a:custGeom>
                <a:avLst/>
                <a:gdLst/>
                <a:ahLst/>
                <a:cxnLst>
                  <a:cxn ang="0">
                    <a:pos x="744" y="18"/>
                  </a:cxn>
                  <a:cxn ang="0">
                    <a:pos x="726" y="0"/>
                  </a:cxn>
                  <a:cxn ang="0">
                    <a:pos x="22" y="0"/>
                  </a:cxn>
                  <a:cxn ang="0">
                    <a:pos x="0" y="18"/>
                  </a:cxn>
                  <a:cxn ang="0">
                    <a:pos x="0" y="490"/>
                  </a:cxn>
                  <a:cxn ang="0">
                    <a:pos x="22" y="512"/>
                  </a:cxn>
                  <a:cxn ang="0">
                    <a:pos x="726" y="512"/>
                  </a:cxn>
                  <a:cxn ang="0">
                    <a:pos x="744" y="490"/>
                  </a:cxn>
                  <a:cxn ang="0">
                    <a:pos x="744" y="18"/>
                  </a:cxn>
                  <a:cxn ang="0">
                    <a:pos x="712" y="476"/>
                  </a:cxn>
                  <a:cxn ang="0">
                    <a:pos x="36" y="476"/>
                  </a:cxn>
                  <a:cxn ang="0">
                    <a:pos x="36" y="36"/>
                  </a:cxn>
                  <a:cxn ang="0">
                    <a:pos x="712" y="36"/>
                  </a:cxn>
                  <a:cxn ang="0">
                    <a:pos x="712" y="476"/>
                  </a:cxn>
                </a:cxnLst>
                <a:rect l="0" t="0" r="r" b="b"/>
                <a:pathLst>
                  <a:path w="744" h="512">
                    <a:moveTo>
                      <a:pt x="744" y="18"/>
                    </a:moveTo>
                    <a:cubicBezTo>
                      <a:pt x="744" y="7"/>
                      <a:pt x="737" y="0"/>
                      <a:pt x="72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7"/>
                      <a:pt x="0" y="18"/>
                    </a:cubicBezTo>
                    <a:cubicBezTo>
                      <a:pt x="0" y="490"/>
                      <a:pt x="0" y="490"/>
                      <a:pt x="0" y="490"/>
                    </a:cubicBezTo>
                    <a:cubicBezTo>
                      <a:pt x="0" y="501"/>
                      <a:pt x="11" y="512"/>
                      <a:pt x="22" y="512"/>
                    </a:cubicBezTo>
                    <a:cubicBezTo>
                      <a:pt x="726" y="512"/>
                      <a:pt x="726" y="512"/>
                      <a:pt x="726" y="512"/>
                    </a:cubicBezTo>
                    <a:cubicBezTo>
                      <a:pt x="737" y="512"/>
                      <a:pt x="744" y="501"/>
                      <a:pt x="744" y="490"/>
                    </a:cubicBezTo>
                    <a:lnTo>
                      <a:pt x="744" y="18"/>
                    </a:lnTo>
                    <a:close/>
                    <a:moveTo>
                      <a:pt x="712" y="476"/>
                    </a:moveTo>
                    <a:cubicBezTo>
                      <a:pt x="36" y="476"/>
                      <a:pt x="36" y="476"/>
                      <a:pt x="36" y="476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712" y="36"/>
                      <a:pt x="712" y="36"/>
                      <a:pt x="712" y="36"/>
                    </a:cubicBezTo>
                    <a:lnTo>
                      <a:pt x="712" y="476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24" name="Freeform 12"/>
              <p:cNvSpPr>
                <a:spLocks/>
              </p:cNvSpPr>
              <p:nvPr/>
            </p:nvSpPr>
            <p:spPr bwMode="auto">
              <a:xfrm>
                <a:off x="2646363" y="4849813"/>
                <a:ext cx="749300" cy="258763"/>
              </a:xfrm>
              <a:custGeom>
                <a:avLst/>
                <a:gdLst/>
                <a:ahLst/>
                <a:cxnLst>
                  <a:cxn ang="0">
                    <a:pos x="314" y="84"/>
                  </a:cxn>
                  <a:cxn ang="0">
                    <a:pos x="243" y="84"/>
                  </a:cxn>
                  <a:cxn ang="0">
                    <a:pos x="242" y="84"/>
                  </a:cxn>
                  <a:cxn ang="0">
                    <a:pos x="220" y="63"/>
                  </a:cxn>
                  <a:cxn ang="0">
                    <a:pos x="220" y="0"/>
                  </a:cxn>
                  <a:cxn ang="0">
                    <a:pos x="104" y="0"/>
                  </a:cxn>
                  <a:cxn ang="0">
                    <a:pos x="104" y="63"/>
                  </a:cxn>
                  <a:cxn ang="0">
                    <a:pos x="85" y="84"/>
                  </a:cxn>
                  <a:cxn ang="0">
                    <a:pos x="84" y="84"/>
                  </a:cxn>
                  <a:cxn ang="0">
                    <a:pos x="13" y="84"/>
                  </a:cxn>
                  <a:cxn ang="0">
                    <a:pos x="0" y="94"/>
                  </a:cxn>
                  <a:cxn ang="0">
                    <a:pos x="0" y="98"/>
                  </a:cxn>
                  <a:cxn ang="0">
                    <a:pos x="13" y="112"/>
                  </a:cxn>
                  <a:cxn ang="0">
                    <a:pos x="314" y="112"/>
                  </a:cxn>
                  <a:cxn ang="0">
                    <a:pos x="324" y="98"/>
                  </a:cxn>
                  <a:cxn ang="0">
                    <a:pos x="324" y="94"/>
                  </a:cxn>
                  <a:cxn ang="0">
                    <a:pos x="314" y="84"/>
                  </a:cxn>
                </a:cxnLst>
                <a:rect l="0" t="0" r="r" b="b"/>
                <a:pathLst>
                  <a:path w="324" h="112">
                    <a:moveTo>
                      <a:pt x="314" y="84"/>
                    </a:moveTo>
                    <a:cubicBezTo>
                      <a:pt x="243" y="84"/>
                      <a:pt x="243" y="84"/>
                      <a:pt x="243" y="84"/>
                    </a:cubicBezTo>
                    <a:cubicBezTo>
                      <a:pt x="242" y="84"/>
                      <a:pt x="242" y="84"/>
                      <a:pt x="242" y="84"/>
                    </a:cubicBezTo>
                    <a:cubicBezTo>
                      <a:pt x="231" y="84"/>
                      <a:pt x="220" y="74"/>
                      <a:pt x="220" y="63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4" y="63"/>
                      <a:pt x="104" y="63"/>
                      <a:pt x="104" y="63"/>
                    </a:cubicBezTo>
                    <a:cubicBezTo>
                      <a:pt x="104" y="74"/>
                      <a:pt x="96" y="84"/>
                      <a:pt x="85" y="84"/>
                    </a:cubicBezTo>
                    <a:cubicBezTo>
                      <a:pt x="84" y="84"/>
                      <a:pt x="84" y="84"/>
                      <a:pt x="84" y="84"/>
                    </a:cubicBezTo>
                    <a:cubicBezTo>
                      <a:pt x="13" y="84"/>
                      <a:pt x="13" y="84"/>
                      <a:pt x="13" y="84"/>
                    </a:cubicBezTo>
                    <a:cubicBezTo>
                      <a:pt x="7" y="84"/>
                      <a:pt x="0" y="88"/>
                      <a:pt x="0" y="9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5"/>
                      <a:pt x="7" y="112"/>
                      <a:pt x="13" y="112"/>
                    </a:cubicBezTo>
                    <a:cubicBezTo>
                      <a:pt x="314" y="112"/>
                      <a:pt x="314" y="112"/>
                      <a:pt x="314" y="112"/>
                    </a:cubicBezTo>
                    <a:cubicBezTo>
                      <a:pt x="320" y="112"/>
                      <a:pt x="324" y="105"/>
                      <a:pt x="324" y="98"/>
                    </a:cubicBezTo>
                    <a:cubicBezTo>
                      <a:pt x="324" y="94"/>
                      <a:pt x="324" y="94"/>
                      <a:pt x="324" y="94"/>
                    </a:cubicBezTo>
                    <a:cubicBezTo>
                      <a:pt x="324" y="88"/>
                      <a:pt x="320" y="84"/>
                      <a:pt x="314" y="84"/>
                    </a:cubicBezTo>
                    <a:close/>
                  </a:path>
                </a:pathLst>
              </a:cu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25" name="Line 13"/>
              <p:cNvSpPr>
                <a:spLocks noChangeShapeType="1"/>
              </p:cNvSpPr>
              <p:nvPr/>
            </p:nvSpPr>
            <p:spPr bwMode="auto">
              <a:xfrm>
                <a:off x="3262313" y="3852863"/>
                <a:ext cx="346075" cy="18573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26" name="Line 14"/>
              <p:cNvSpPr>
                <a:spLocks noChangeShapeType="1"/>
              </p:cNvSpPr>
              <p:nvPr/>
            </p:nvSpPr>
            <p:spPr bwMode="auto">
              <a:xfrm>
                <a:off x="2965450" y="3852863"/>
                <a:ext cx="693738" cy="381000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</p:grpSp>
      </p:grpSp>
      <p:sp>
        <p:nvSpPr>
          <p:cNvPr id="227" name="Hexagon 226"/>
          <p:cNvSpPr/>
          <p:nvPr/>
        </p:nvSpPr>
        <p:spPr>
          <a:xfrm>
            <a:off x="8982866" y="3040739"/>
            <a:ext cx="1295400" cy="381000"/>
          </a:xfrm>
          <a:prstGeom prst="hexagon">
            <a:avLst/>
          </a:prstGeom>
          <a:noFill/>
          <a:ln>
            <a:solidFill>
              <a:srgbClr val="818E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rgbClr val="818E8F"/>
                </a:solidFill>
              </a:rPr>
              <a:t>Switch</a:t>
            </a:r>
            <a:endParaRPr lang="he-IL" dirty="0">
              <a:solidFill>
                <a:srgbClr val="818E8F"/>
              </a:solidFill>
            </a:endParaRPr>
          </a:p>
        </p:txBody>
      </p:sp>
      <p:sp>
        <p:nvSpPr>
          <p:cNvPr id="228" name="Hexagon 227"/>
          <p:cNvSpPr/>
          <p:nvPr/>
        </p:nvSpPr>
        <p:spPr>
          <a:xfrm>
            <a:off x="8982866" y="4119563"/>
            <a:ext cx="1295400" cy="381000"/>
          </a:xfrm>
          <a:prstGeom prst="hexagon">
            <a:avLst/>
          </a:prstGeom>
          <a:noFill/>
          <a:ln>
            <a:solidFill>
              <a:srgbClr val="818E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rgbClr val="818E8F"/>
                </a:solidFill>
              </a:rPr>
              <a:t>Switch</a:t>
            </a:r>
            <a:endParaRPr lang="he-IL" dirty="0">
              <a:solidFill>
                <a:srgbClr val="818E8F"/>
              </a:solidFill>
            </a:endParaRPr>
          </a:p>
        </p:txBody>
      </p:sp>
      <p:cxnSp>
        <p:nvCxnSpPr>
          <p:cNvPr id="229" name="Straight Connector 228"/>
          <p:cNvCxnSpPr>
            <a:stCxn id="218" idx="4"/>
            <a:endCxn id="227" idx="4"/>
          </p:cNvCxnSpPr>
          <p:nvPr/>
        </p:nvCxnSpPr>
        <p:spPr>
          <a:xfrm>
            <a:off x="8601866" y="2502029"/>
            <a:ext cx="476250" cy="538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>
            <a:stCxn id="221" idx="4"/>
            <a:endCxn id="227" idx="5"/>
          </p:cNvCxnSpPr>
          <p:nvPr/>
        </p:nvCxnSpPr>
        <p:spPr>
          <a:xfrm flipH="1">
            <a:off x="10183016" y="2502029"/>
            <a:ext cx="476250" cy="538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>
            <a:stCxn id="228" idx="1"/>
            <a:endCxn id="185" idx="0"/>
          </p:cNvCxnSpPr>
          <p:nvPr/>
        </p:nvCxnSpPr>
        <p:spPr>
          <a:xfrm>
            <a:off x="10183016" y="4500563"/>
            <a:ext cx="476250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2" name="Group 146"/>
          <p:cNvGrpSpPr/>
          <p:nvPr/>
        </p:nvGrpSpPr>
        <p:grpSpPr>
          <a:xfrm>
            <a:off x="7954166" y="4881563"/>
            <a:ext cx="1295400" cy="1295400"/>
            <a:chOff x="7543800" y="3429000"/>
            <a:chExt cx="1295400" cy="1295400"/>
          </a:xfrm>
        </p:grpSpPr>
        <p:sp>
          <p:nvSpPr>
            <p:cNvPr id="233" name="Oval 232"/>
            <p:cNvSpPr/>
            <p:nvPr/>
          </p:nvSpPr>
          <p:spPr>
            <a:xfrm>
              <a:off x="7543800" y="3429000"/>
              <a:ext cx="1295400" cy="12954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234" name="Group 40"/>
            <p:cNvGrpSpPr/>
            <p:nvPr/>
          </p:nvGrpSpPr>
          <p:grpSpPr>
            <a:xfrm>
              <a:off x="7683910" y="3733800"/>
              <a:ext cx="1002890" cy="609600"/>
              <a:chOff x="3044825" y="1419225"/>
              <a:chExt cx="2024063" cy="1230313"/>
            </a:xfrm>
          </p:grpSpPr>
          <p:sp>
            <p:nvSpPr>
              <p:cNvPr id="235" name="Freeform 18"/>
              <p:cNvSpPr>
                <a:spLocks/>
              </p:cNvSpPr>
              <p:nvPr/>
            </p:nvSpPr>
            <p:spPr bwMode="auto">
              <a:xfrm>
                <a:off x="3044825" y="1603375"/>
                <a:ext cx="590550" cy="1046163"/>
              </a:xfrm>
              <a:custGeom>
                <a:avLst/>
                <a:gdLst/>
                <a:ahLst/>
                <a:cxnLst>
                  <a:cxn ang="0">
                    <a:pos x="256" y="7"/>
                  </a:cxn>
                  <a:cxn ang="0">
                    <a:pos x="249" y="0"/>
                  </a:cxn>
                  <a:cxn ang="0">
                    <a:pos x="7" y="0"/>
                  </a:cxn>
                  <a:cxn ang="0">
                    <a:pos x="0" y="7"/>
                  </a:cxn>
                  <a:cxn ang="0">
                    <a:pos x="0" y="445"/>
                  </a:cxn>
                  <a:cxn ang="0">
                    <a:pos x="7" y="452"/>
                  </a:cxn>
                  <a:cxn ang="0">
                    <a:pos x="249" y="452"/>
                  </a:cxn>
                  <a:cxn ang="0">
                    <a:pos x="256" y="445"/>
                  </a:cxn>
                  <a:cxn ang="0">
                    <a:pos x="256" y="7"/>
                  </a:cxn>
                </a:cxnLst>
                <a:rect l="0" t="0" r="r" b="b"/>
                <a:pathLst>
                  <a:path w="256" h="452">
                    <a:moveTo>
                      <a:pt x="256" y="7"/>
                    </a:moveTo>
                    <a:cubicBezTo>
                      <a:pt x="256" y="3"/>
                      <a:pt x="253" y="0"/>
                      <a:pt x="249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445"/>
                      <a:pt x="0" y="445"/>
                      <a:pt x="0" y="445"/>
                    </a:cubicBezTo>
                    <a:cubicBezTo>
                      <a:pt x="0" y="449"/>
                      <a:pt x="3" y="452"/>
                      <a:pt x="7" y="452"/>
                    </a:cubicBezTo>
                    <a:cubicBezTo>
                      <a:pt x="249" y="452"/>
                      <a:pt x="249" y="452"/>
                      <a:pt x="249" y="452"/>
                    </a:cubicBezTo>
                    <a:cubicBezTo>
                      <a:pt x="253" y="452"/>
                      <a:pt x="256" y="449"/>
                      <a:pt x="256" y="445"/>
                    </a:cubicBezTo>
                    <a:lnTo>
                      <a:pt x="256" y="7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36" name="Line 19"/>
              <p:cNvSpPr>
                <a:spLocks noChangeShapeType="1"/>
              </p:cNvSpPr>
              <p:nvPr/>
            </p:nvSpPr>
            <p:spPr bwMode="auto">
              <a:xfrm>
                <a:off x="3187700" y="1808163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37" name="Line 20"/>
              <p:cNvSpPr>
                <a:spLocks noChangeShapeType="1"/>
              </p:cNvSpPr>
              <p:nvPr/>
            </p:nvSpPr>
            <p:spPr bwMode="auto">
              <a:xfrm>
                <a:off x="3187700" y="1890713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38" name="Line 21"/>
              <p:cNvSpPr>
                <a:spLocks noChangeShapeType="1"/>
              </p:cNvSpPr>
              <p:nvPr/>
            </p:nvSpPr>
            <p:spPr bwMode="auto">
              <a:xfrm>
                <a:off x="3187700" y="1973263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39" name="Line 22"/>
              <p:cNvSpPr>
                <a:spLocks noChangeShapeType="1"/>
              </p:cNvSpPr>
              <p:nvPr/>
            </p:nvSpPr>
            <p:spPr bwMode="auto">
              <a:xfrm>
                <a:off x="3187700" y="2057400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40" name="Line 23"/>
              <p:cNvSpPr>
                <a:spLocks noChangeShapeType="1"/>
              </p:cNvSpPr>
              <p:nvPr/>
            </p:nvSpPr>
            <p:spPr bwMode="auto">
              <a:xfrm>
                <a:off x="3187700" y="2139950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41" name="Line 24"/>
              <p:cNvSpPr>
                <a:spLocks noChangeShapeType="1"/>
              </p:cNvSpPr>
              <p:nvPr/>
            </p:nvSpPr>
            <p:spPr bwMode="auto">
              <a:xfrm>
                <a:off x="3187700" y="2224088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42" name="Line 25"/>
              <p:cNvSpPr>
                <a:spLocks noChangeShapeType="1"/>
              </p:cNvSpPr>
              <p:nvPr/>
            </p:nvSpPr>
            <p:spPr bwMode="auto">
              <a:xfrm>
                <a:off x="3187700" y="2306638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43" name="Line 26"/>
              <p:cNvSpPr>
                <a:spLocks noChangeShapeType="1"/>
              </p:cNvSpPr>
              <p:nvPr/>
            </p:nvSpPr>
            <p:spPr bwMode="auto">
              <a:xfrm>
                <a:off x="3187700" y="2390775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44" name="Line 27"/>
              <p:cNvSpPr>
                <a:spLocks noChangeShapeType="1"/>
              </p:cNvSpPr>
              <p:nvPr/>
            </p:nvSpPr>
            <p:spPr bwMode="auto">
              <a:xfrm>
                <a:off x="3187700" y="2473325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45" name="Freeform 28"/>
              <p:cNvSpPr>
                <a:spLocks/>
              </p:cNvSpPr>
              <p:nvPr/>
            </p:nvSpPr>
            <p:spPr bwMode="auto">
              <a:xfrm>
                <a:off x="4476750" y="1603375"/>
                <a:ext cx="592138" cy="1046163"/>
              </a:xfrm>
              <a:custGeom>
                <a:avLst/>
                <a:gdLst/>
                <a:ahLst/>
                <a:cxnLst>
                  <a:cxn ang="0">
                    <a:pos x="256" y="7"/>
                  </a:cxn>
                  <a:cxn ang="0">
                    <a:pos x="249" y="0"/>
                  </a:cxn>
                  <a:cxn ang="0">
                    <a:pos x="7" y="0"/>
                  </a:cxn>
                  <a:cxn ang="0">
                    <a:pos x="0" y="7"/>
                  </a:cxn>
                  <a:cxn ang="0">
                    <a:pos x="0" y="445"/>
                  </a:cxn>
                  <a:cxn ang="0">
                    <a:pos x="7" y="452"/>
                  </a:cxn>
                  <a:cxn ang="0">
                    <a:pos x="249" y="452"/>
                  </a:cxn>
                  <a:cxn ang="0">
                    <a:pos x="256" y="445"/>
                  </a:cxn>
                  <a:cxn ang="0">
                    <a:pos x="256" y="7"/>
                  </a:cxn>
                </a:cxnLst>
                <a:rect l="0" t="0" r="r" b="b"/>
                <a:pathLst>
                  <a:path w="256" h="452">
                    <a:moveTo>
                      <a:pt x="256" y="7"/>
                    </a:moveTo>
                    <a:cubicBezTo>
                      <a:pt x="256" y="3"/>
                      <a:pt x="253" y="0"/>
                      <a:pt x="249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445"/>
                      <a:pt x="0" y="445"/>
                      <a:pt x="0" y="445"/>
                    </a:cubicBezTo>
                    <a:cubicBezTo>
                      <a:pt x="0" y="449"/>
                      <a:pt x="3" y="452"/>
                      <a:pt x="7" y="452"/>
                    </a:cubicBezTo>
                    <a:cubicBezTo>
                      <a:pt x="249" y="452"/>
                      <a:pt x="249" y="452"/>
                      <a:pt x="249" y="452"/>
                    </a:cubicBezTo>
                    <a:cubicBezTo>
                      <a:pt x="253" y="452"/>
                      <a:pt x="256" y="449"/>
                      <a:pt x="256" y="445"/>
                    </a:cubicBezTo>
                    <a:lnTo>
                      <a:pt x="256" y="7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46" name="Line 29"/>
              <p:cNvSpPr>
                <a:spLocks noChangeShapeType="1"/>
              </p:cNvSpPr>
              <p:nvPr/>
            </p:nvSpPr>
            <p:spPr bwMode="auto">
              <a:xfrm>
                <a:off x="4621213" y="1808163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47" name="Line 30"/>
              <p:cNvSpPr>
                <a:spLocks noChangeShapeType="1"/>
              </p:cNvSpPr>
              <p:nvPr/>
            </p:nvSpPr>
            <p:spPr bwMode="auto">
              <a:xfrm>
                <a:off x="4621213" y="1890713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48" name="Line 31"/>
              <p:cNvSpPr>
                <a:spLocks noChangeShapeType="1"/>
              </p:cNvSpPr>
              <p:nvPr/>
            </p:nvSpPr>
            <p:spPr bwMode="auto">
              <a:xfrm>
                <a:off x="4621213" y="1973263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49" name="Line 32"/>
              <p:cNvSpPr>
                <a:spLocks noChangeShapeType="1"/>
              </p:cNvSpPr>
              <p:nvPr/>
            </p:nvSpPr>
            <p:spPr bwMode="auto">
              <a:xfrm>
                <a:off x="4621213" y="2057400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50" name="Line 33"/>
              <p:cNvSpPr>
                <a:spLocks noChangeShapeType="1"/>
              </p:cNvSpPr>
              <p:nvPr/>
            </p:nvSpPr>
            <p:spPr bwMode="auto">
              <a:xfrm>
                <a:off x="4621213" y="2139950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51" name="Line 34"/>
              <p:cNvSpPr>
                <a:spLocks noChangeShapeType="1"/>
              </p:cNvSpPr>
              <p:nvPr/>
            </p:nvSpPr>
            <p:spPr bwMode="auto">
              <a:xfrm>
                <a:off x="4621213" y="2224088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52" name="Line 35"/>
              <p:cNvSpPr>
                <a:spLocks noChangeShapeType="1"/>
              </p:cNvSpPr>
              <p:nvPr/>
            </p:nvSpPr>
            <p:spPr bwMode="auto">
              <a:xfrm>
                <a:off x="4621213" y="2306638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53" name="Line 36"/>
              <p:cNvSpPr>
                <a:spLocks noChangeShapeType="1"/>
              </p:cNvSpPr>
              <p:nvPr/>
            </p:nvSpPr>
            <p:spPr bwMode="auto">
              <a:xfrm>
                <a:off x="4621213" y="2390775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54" name="Line 37"/>
              <p:cNvSpPr>
                <a:spLocks noChangeShapeType="1"/>
              </p:cNvSpPr>
              <p:nvPr/>
            </p:nvSpPr>
            <p:spPr bwMode="auto">
              <a:xfrm>
                <a:off x="4621213" y="2473325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55" name="Freeform 38"/>
              <p:cNvSpPr>
                <a:spLocks/>
              </p:cNvSpPr>
              <p:nvPr/>
            </p:nvSpPr>
            <p:spPr bwMode="auto">
              <a:xfrm>
                <a:off x="3719513" y="1419225"/>
                <a:ext cx="674688" cy="1230313"/>
              </a:xfrm>
              <a:custGeom>
                <a:avLst/>
                <a:gdLst/>
                <a:ahLst/>
                <a:cxnLst>
                  <a:cxn ang="0">
                    <a:pos x="292" y="7"/>
                  </a:cxn>
                  <a:cxn ang="0">
                    <a:pos x="285" y="0"/>
                  </a:cxn>
                  <a:cxn ang="0">
                    <a:pos x="7" y="0"/>
                  </a:cxn>
                  <a:cxn ang="0">
                    <a:pos x="0" y="7"/>
                  </a:cxn>
                  <a:cxn ang="0">
                    <a:pos x="0" y="525"/>
                  </a:cxn>
                  <a:cxn ang="0">
                    <a:pos x="7" y="532"/>
                  </a:cxn>
                  <a:cxn ang="0">
                    <a:pos x="285" y="532"/>
                  </a:cxn>
                  <a:cxn ang="0">
                    <a:pos x="292" y="525"/>
                  </a:cxn>
                  <a:cxn ang="0">
                    <a:pos x="292" y="7"/>
                  </a:cxn>
                </a:cxnLst>
                <a:rect l="0" t="0" r="r" b="b"/>
                <a:pathLst>
                  <a:path w="292" h="532">
                    <a:moveTo>
                      <a:pt x="292" y="7"/>
                    </a:moveTo>
                    <a:cubicBezTo>
                      <a:pt x="292" y="3"/>
                      <a:pt x="289" y="0"/>
                      <a:pt x="285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525"/>
                      <a:pt x="0" y="525"/>
                      <a:pt x="0" y="525"/>
                    </a:cubicBezTo>
                    <a:cubicBezTo>
                      <a:pt x="0" y="529"/>
                      <a:pt x="3" y="532"/>
                      <a:pt x="7" y="532"/>
                    </a:cubicBezTo>
                    <a:cubicBezTo>
                      <a:pt x="285" y="532"/>
                      <a:pt x="285" y="532"/>
                      <a:pt x="285" y="532"/>
                    </a:cubicBezTo>
                    <a:cubicBezTo>
                      <a:pt x="289" y="532"/>
                      <a:pt x="292" y="529"/>
                      <a:pt x="292" y="525"/>
                    </a:cubicBezTo>
                    <a:lnTo>
                      <a:pt x="292" y="7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56" name="Line 39"/>
              <p:cNvSpPr>
                <a:spLocks noChangeShapeType="1"/>
              </p:cNvSpPr>
              <p:nvPr/>
            </p:nvSpPr>
            <p:spPr bwMode="auto">
              <a:xfrm>
                <a:off x="3852863" y="1603375"/>
                <a:ext cx="398463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57" name="Line 40"/>
              <p:cNvSpPr>
                <a:spLocks noChangeShapeType="1"/>
              </p:cNvSpPr>
              <p:nvPr/>
            </p:nvSpPr>
            <p:spPr bwMode="auto">
              <a:xfrm>
                <a:off x="3852863" y="1714500"/>
                <a:ext cx="398463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58" name="Line 41"/>
              <p:cNvSpPr>
                <a:spLocks noChangeShapeType="1"/>
              </p:cNvSpPr>
              <p:nvPr/>
            </p:nvSpPr>
            <p:spPr bwMode="auto">
              <a:xfrm>
                <a:off x="3852863" y="1825625"/>
                <a:ext cx="398463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59" name="Line 42"/>
              <p:cNvSpPr>
                <a:spLocks noChangeShapeType="1"/>
              </p:cNvSpPr>
              <p:nvPr/>
            </p:nvSpPr>
            <p:spPr bwMode="auto">
              <a:xfrm>
                <a:off x="3852863" y="1927225"/>
                <a:ext cx="398463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60" name="Line 43"/>
              <p:cNvSpPr>
                <a:spLocks noChangeShapeType="1"/>
              </p:cNvSpPr>
              <p:nvPr/>
            </p:nvSpPr>
            <p:spPr bwMode="auto">
              <a:xfrm>
                <a:off x="3852863" y="2038350"/>
                <a:ext cx="398463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61" name="Line 44"/>
              <p:cNvSpPr>
                <a:spLocks noChangeShapeType="1"/>
              </p:cNvSpPr>
              <p:nvPr/>
            </p:nvSpPr>
            <p:spPr bwMode="auto">
              <a:xfrm>
                <a:off x="3852863" y="2149475"/>
                <a:ext cx="398463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62" name="Line 45"/>
              <p:cNvSpPr>
                <a:spLocks noChangeShapeType="1"/>
              </p:cNvSpPr>
              <p:nvPr/>
            </p:nvSpPr>
            <p:spPr bwMode="auto">
              <a:xfrm>
                <a:off x="3852863" y="2260600"/>
                <a:ext cx="398463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63" name="Line 46"/>
              <p:cNvSpPr>
                <a:spLocks noChangeShapeType="1"/>
              </p:cNvSpPr>
              <p:nvPr/>
            </p:nvSpPr>
            <p:spPr bwMode="auto">
              <a:xfrm>
                <a:off x="3852863" y="2362200"/>
                <a:ext cx="398463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264" name="Line 47"/>
              <p:cNvSpPr>
                <a:spLocks noChangeShapeType="1"/>
              </p:cNvSpPr>
              <p:nvPr/>
            </p:nvSpPr>
            <p:spPr bwMode="auto">
              <a:xfrm>
                <a:off x="3852863" y="2473325"/>
                <a:ext cx="398463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</p:grpSp>
      </p:grpSp>
      <p:cxnSp>
        <p:nvCxnSpPr>
          <p:cNvPr id="265" name="Straight Connector 264"/>
          <p:cNvCxnSpPr>
            <a:stCxn id="228" idx="2"/>
            <a:endCxn id="233" idx="0"/>
          </p:cNvCxnSpPr>
          <p:nvPr/>
        </p:nvCxnSpPr>
        <p:spPr>
          <a:xfrm flipH="1">
            <a:off x="8601866" y="4500563"/>
            <a:ext cx="476250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/>
          <p:cNvCxnSpPr/>
          <p:nvPr/>
        </p:nvCxnSpPr>
        <p:spPr>
          <a:xfrm flipV="1">
            <a:off x="9635200" y="3421739"/>
            <a:ext cx="0" cy="697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5-Point Star 90"/>
          <p:cNvSpPr/>
          <p:nvPr/>
        </p:nvSpPr>
        <p:spPr>
          <a:xfrm>
            <a:off x="8824612" y="1211388"/>
            <a:ext cx="284983" cy="284983"/>
          </a:xfrm>
          <a:prstGeom prst="star5">
            <a:avLst/>
          </a:prstGeom>
          <a:noFill/>
          <a:ln w="28575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2" name="5-Point Star 91"/>
          <p:cNvSpPr/>
          <p:nvPr/>
        </p:nvSpPr>
        <p:spPr>
          <a:xfrm>
            <a:off x="10861345" y="4878968"/>
            <a:ext cx="284983" cy="284983"/>
          </a:xfrm>
          <a:prstGeom prst="star5">
            <a:avLst/>
          </a:prstGeom>
          <a:noFill/>
          <a:ln w="28575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98342" y="1677045"/>
            <a:ext cx="860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Alice</a:t>
            </a:r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11351892" y="1626427"/>
            <a:ext cx="64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Bob</a:t>
            </a:r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7353954" y="5358804"/>
            <a:ext cx="64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</a:t>
            </a:r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11294677" y="5358804"/>
            <a:ext cx="835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Simon</a:t>
            </a:r>
            <a:endParaRPr lang="en-US" dirty="0"/>
          </a:p>
        </p:txBody>
      </p:sp>
      <p:sp>
        <p:nvSpPr>
          <p:cNvPr id="95" name="Rounded Rectangle 94"/>
          <p:cNvSpPr/>
          <p:nvPr/>
        </p:nvSpPr>
        <p:spPr>
          <a:xfrm>
            <a:off x="9173366" y="3582841"/>
            <a:ext cx="914400" cy="381000"/>
          </a:xfrm>
          <a:prstGeom prst="roundRect">
            <a:avLst/>
          </a:prstGeom>
          <a:solidFill>
            <a:schemeClr val="bg1"/>
          </a:solidFill>
          <a:ln>
            <a:solidFill>
              <a:srgbClr val="0B9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rgbClr val="0B9B80"/>
                </a:solidFill>
              </a:rPr>
              <a:t>Cache</a:t>
            </a:r>
            <a:endParaRPr lang="he-IL" dirty="0">
              <a:solidFill>
                <a:srgbClr val="0B9B80"/>
              </a:solidFill>
            </a:endParaRPr>
          </a:p>
        </p:txBody>
      </p:sp>
      <p:sp>
        <p:nvSpPr>
          <p:cNvPr id="96" name="Snip Diagonal Corner Rectangle 95"/>
          <p:cNvSpPr/>
          <p:nvPr/>
        </p:nvSpPr>
        <p:spPr>
          <a:xfrm>
            <a:off x="10667870" y="2585789"/>
            <a:ext cx="304800" cy="228600"/>
          </a:xfrm>
          <a:prstGeom prst="snip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7" name="Snip Diagonal Corner Rectangle 96"/>
          <p:cNvSpPr/>
          <p:nvPr/>
        </p:nvSpPr>
        <p:spPr>
          <a:xfrm>
            <a:off x="9506068" y="3479396"/>
            <a:ext cx="304800" cy="228600"/>
          </a:xfrm>
          <a:prstGeom prst="snip2Diag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8" name="Snip Diagonal Corner Rectangle 97"/>
          <p:cNvSpPr/>
          <p:nvPr/>
        </p:nvSpPr>
        <p:spPr>
          <a:xfrm>
            <a:off x="8276173" y="2578229"/>
            <a:ext cx="304800" cy="228600"/>
          </a:xfrm>
          <a:prstGeom prst="snip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9" name="Snip Diagonal Corner Rectangle 98"/>
          <p:cNvSpPr/>
          <p:nvPr/>
        </p:nvSpPr>
        <p:spPr>
          <a:xfrm>
            <a:off x="10068691" y="4731181"/>
            <a:ext cx="304800" cy="228600"/>
          </a:xfrm>
          <a:prstGeom prst="snip2Diag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0" name="Snip Diagonal Corner Rectangle 99"/>
          <p:cNvSpPr/>
          <p:nvPr/>
        </p:nvSpPr>
        <p:spPr>
          <a:xfrm>
            <a:off x="10142376" y="3625993"/>
            <a:ext cx="142974" cy="107230"/>
          </a:xfrm>
          <a:prstGeom prst="snip2Diag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1" name="Snip Diagonal Corner Rectangle 100"/>
          <p:cNvSpPr/>
          <p:nvPr/>
        </p:nvSpPr>
        <p:spPr>
          <a:xfrm>
            <a:off x="8796036" y="3246611"/>
            <a:ext cx="304800" cy="228600"/>
          </a:xfrm>
          <a:prstGeom prst="snip2Diag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1608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8.51852E-6 L 0.07643 0.08843 L 0.08021 0.36852 L 0.16446 0.45579 " pathEditMode="relative" ptsTypes="AAAA">
                                      <p:cBhvr>
                                        <p:cTn id="8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33333E-6 L -0.07135 -0.05995 L -0.07434 -0.15254 " pathEditMode="relative" ptsTypes="AAA">
                                      <p:cBhvr>
                                        <p:cTn id="17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0.01899 C -0.00052 -0.02893 -0.00078 -0.07638 -0.00104 -0.1243 C -0.00208 -0.15509 -0.08333 -0.20254 -0.08424 -0.2331 " pathEditMode="relative" rAng="0" ptsTypes="AAA">
                                      <p:cBhvr>
                                        <p:cTn id="28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19" y="-1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0.00046 C -0.02578 0.02917 -0.04297 0.03634 -0.06797 0.0662 C -0.08047 0.09051 -0.07565 0.13403 -0.07552 0.14606 " pathEditMode="relative" rAng="0" ptsTypes="AAA">
                                      <p:cBhvr>
                                        <p:cTn id="37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89" y="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21 -0.00301 C 0.00338 -0.06296 0.00455 -0.12245 0.00573 -0.18194 C 0.0332 -0.20856 0.06432 -0.24838 0.09179 -0.275 " pathEditMode="relative" rAng="0" ptsTypes="AAA">
                                      <p:cBhvr>
                                        <p:cTn id="46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79" y="-1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6" grpId="1" animBg="1"/>
      <p:bldP spid="96" grpId="2" animBg="1"/>
      <p:bldP spid="97" grpId="0" animBg="1"/>
      <p:bldP spid="97" grpId="1" animBg="1"/>
      <p:bldP spid="97" grpId="2" animBg="1"/>
      <p:bldP spid="98" grpId="0" animBg="1"/>
      <p:bldP spid="98" grpId="1" animBg="1"/>
      <p:bldP spid="98" grpId="2" animBg="1"/>
      <p:bldP spid="99" grpId="0" animBg="1"/>
      <p:bldP spid="99" grpId="1" animBg="1"/>
      <p:bldP spid="99" grpId="2" animBg="1"/>
      <p:bldP spid="100" grpId="0" animBg="1"/>
      <p:bldP spid="101" grpId="0" animBg="1"/>
      <p:bldP spid="101" grpId="1" animBg="1"/>
      <p:bldP spid="101" grpId="2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Unordered Channels Abstraction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Forgets the order of packet arrival</a:t>
            </a:r>
            <a:endParaRPr lang="en-US" dirty="0"/>
          </a:p>
        </p:txBody>
      </p:sp>
      <p:sp>
        <p:nvSpPr>
          <p:cNvPr id="4" name="Rounded Rectangle 5"/>
          <p:cNvSpPr/>
          <p:nvPr/>
        </p:nvSpPr>
        <p:spPr>
          <a:xfrm>
            <a:off x="9842824" y="1997800"/>
            <a:ext cx="1378778" cy="666025"/>
          </a:xfrm>
          <a:prstGeom prst="roundRect">
            <a:avLst/>
          </a:prstGeom>
          <a:noFill/>
          <a:ln>
            <a:solidFill>
              <a:srgbClr val="0B9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solidFill>
                  <a:srgbClr val="0B9B80"/>
                </a:solidFill>
              </a:rPr>
              <a:t>Middlebox</a:t>
            </a:r>
            <a:endParaRPr lang="he-IL" dirty="0">
              <a:solidFill>
                <a:srgbClr val="0B9B8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487802" y="2206625"/>
            <a:ext cx="2286000" cy="0"/>
          </a:xfrm>
          <a:prstGeom prst="straightConnector1">
            <a:avLst/>
          </a:prstGeom>
          <a:ln w="38100">
            <a:solidFill>
              <a:srgbClr val="818E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nip Diagonal Corner Rectangle 11"/>
          <p:cNvSpPr/>
          <p:nvPr/>
        </p:nvSpPr>
        <p:spPr>
          <a:xfrm>
            <a:off x="8927362" y="1825625"/>
            <a:ext cx="304800" cy="228600"/>
          </a:xfrm>
          <a:prstGeom prst="snip2Diag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e-IL"/>
          </a:p>
        </p:txBody>
      </p:sp>
      <p:sp>
        <p:nvSpPr>
          <p:cNvPr id="8" name="Snip Diagonal Corner Rectangle 12"/>
          <p:cNvSpPr/>
          <p:nvPr/>
        </p:nvSpPr>
        <p:spPr>
          <a:xfrm>
            <a:off x="8520608" y="1825625"/>
            <a:ext cx="304800" cy="228600"/>
          </a:xfrm>
          <a:prstGeom prst="snip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e-IL"/>
          </a:p>
        </p:txBody>
      </p:sp>
      <p:sp>
        <p:nvSpPr>
          <p:cNvPr id="9" name="Snip Diagonal Corner Rectangle 13"/>
          <p:cNvSpPr/>
          <p:nvPr/>
        </p:nvSpPr>
        <p:spPr>
          <a:xfrm>
            <a:off x="8113854" y="1825625"/>
            <a:ext cx="304800" cy="228600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e-IL"/>
          </a:p>
        </p:txBody>
      </p:sp>
      <p:sp>
        <p:nvSpPr>
          <p:cNvPr id="10" name="Snip Diagonal Corner Rectangle 14"/>
          <p:cNvSpPr/>
          <p:nvPr/>
        </p:nvSpPr>
        <p:spPr>
          <a:xfrm>
            <a:off x="7707100" y="1825625"/>
            <a:ext cx="304800" cy="228600"/>
          </a:xfrm>
          <a:prstGeom prst="snip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2857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Unordered Channels Abstraction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Forgets the order of packet </a:t>
            </a:r>
            <a:r>
              <a:rPr lang="en-US" dirty="0" smtClean="0"/>
              <a:t>arrival</a:t>
            </a:r>
            <a:endParaRPr lang="en-US" dirty="0"/>
          </a:p>
          <a:p>
            <a:r>
              <a:rPr lang="en-US" dirty="0" smtClean="0"/>
              <a:t>If isolation is identified </a:t>
            </a:r>
            <a:r>
              <a:rPr lang="en-US" dirty="0" smtClean="0">
                <a:sym typeface="Wingdings" panose="05000000000000000000" pitchFamily="2" charset="2"/>
              </a:rPr>
              <a:t> It must hold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Potential false alarms</a:t>
            </a:r>
            <a:endParaRPr lang="en-US" dirty="0"/>
          </a:p>
        </p:txBody>
      </p:sp>
      <p:sp>
        <p:nvSpPr>
          <p:cNvPr id="4" name="Rounded Rectangle 5"/>
          <p:cNvSpPr/>
          <p:nvPr/>
        </p:nvSpPr>
        <p:spPr>
          <a:xfrm>
            <a:off x="9842824" y="1997800"/>
            <a:ext cx="1378778" cy="666025"/>
          </a:xfrm>
          <a:prstGeom prst="roundRect">
            <a:avLst/>
          </a:prstGeom>
          <a:noFill/>
          <a:ln>
            <a:solidFill>
              <a:srgbClr val="0B9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solidFill>
                  <a:srgbClr val="0B9B80"/>
                </a:solidFill>
              </a:rPr>
              <a:t>Middlebox</a:t>
            </a:r>
            <a:endParaRPr lang="he-IL" dirty="0">
              <a:solidFill>
                <a:srgbClr val="0B9B8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487802" y="2206625"/>
            <a:ext cx="2286000" cy="0"/>
          </a:xfrm>
          <a:prstGeom prst="straightConnector1">
            <a:avLst/>
          </a:prstGeom>
          <a:ln w="38100">
            <a:solidFill>
              <a:srgbClr val="818E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nip Diagonal Corner Rectangle 12"/>
          <p:cNvSpPr/>
          <p:nvPr/>
        </p:nvSpPr>
        <p:spPr>
          <a:xfrm>
            <a:off x="8520608" y="1825625"/>
            <a:ext cx="304800" cy="228600"/>
          </a:xfrm>
          <a:prstGeom prst="snip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e-IL"/>
          </a:p>
        </p:txBody>
      </p:sp>
      <p:sp>
        <p:nvSpPr>
          <p:cNvPr id="9" name="Snip Diagonal Corner Rectangle 13"/>
          <p:cNvSpPr/>
          <p:nvPr/>
        </p:nvSpPr>
        <p:spPr>
          <a:xfrm>
            <a:off x="8113854" y="1825625"/>
            <a:ext cx="304800" cy="228600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e-IL"/>
          </a:p>
        </p:txBody>
      </p:sp>
      <p:sp>
        <p:nvSpPr>
          <p:cNvPr id="10" name="Snip Diagonal Corner Rectangle 14"/>
          <p:cNvSpPr/>
          <p:nvPr/>
        </p:nvSpPr>
        <p:spPr>
          <a:xfrm>
            <a:off x="7707100" y="1825625"/>
            <a:ext cx="304800" cy="228600"/>
          </a:xfrm>
          <a:prstGeom prst="snip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0556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Unordered Channels Abstraction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Forgets the order of packet </a:t>
            </a:r>
            <a:r>
              <a:rPr lang="en-US" dirty="0" smtClean="0"/>
              <a:t>arrival</a:t>
            </a:r>
          </a:p>
          <a:p>
            <a:r>
              <a:rPr lang="en-US" dirty="0"/>
              <a:t>If isolation is identified </a:t>
            </a:r>
            <a:r>
              <a:rPr lang="en-US" dirty="0">
                <a:sym typeface="Wingdings" panose="05000000000000000000" pitchFamily="2" charset="2"/>
              </a:rPr>
              <a:t> It must hold</a:t>
            </a:r>
          </a:p>
          <a:p>
            <a:r>
              <a:rPr lang="en-US" dirty="0">
                <a:sym typeface="Wingdings" panose="05000000000000000000" pitchFamily="2" charset="2"/>
              </a:rPr>
              <a:t>Potential false alarms</a:t>
            </a:r>
            <a:endParaRPr lang="en-US" dirty="0"/>
          </a:p>
          <a:p>
            <a:endParaRPr lang="en-US" dirty="0"/>
          </a:p>
        </p:txBody>
      </p:sp>
      <p:sp>
        <p:nvSpPr>
          <p:cNvPr id="4" name="Rounded Rectangle 5"/>
          <p:cNvSpPr/>
          <p:nvPr/>
        </p:nvSpPr>
        <p:spPr>
          <a:xfrm>
            <a:off x="9842824" y="1997800"/>
            <a:ext cx="1378778" cy="666025"/>
          </a:xfrm>
          <a:prstGeom prst="roundRect">
            <a:avLst/>
          </a:prstGeom>
          <a:noFill/>
          <a:ln>
            <a:solidFill>
              <a:srgbClr val="0B9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solidFill>
                  <a:srgbClr val="0B9B80"/>
                </a:solidFill>
              </a:rPr>
              <a:t>Middlebox</a:t>
            </a:r>
            <a:endParaRPr lang="he-IL" dirty="0">
              <a:solidFill>
                <a:srgbClr val="0B9B8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487802" y="2206625"/>
            <a:ext cx="2286000" cy="0"/>
          </a:xfrm>
          <a:prstGeom prst="straightConnector1">
            <a:avLst/>
          </a:prstGeom>
          <a:ln w="38100">
            <a:solidFill>
              <a:srgbClr val="818E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nip Diagonal Corner Rectangle 12"/>
          <p:cNvSpPr/>
          <p:nvPr/>
        </p:nvSpPr>
        <p:spPr>
          <a:xfrm>
            <a:off x="8520608" y="1825625"/>
            <a:ext cx="304800" cy="228600"/>
          </a:xfrm>
          <a:prstGeom prst="snip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e-IL"/>
          </a:p>
        </p:txBody>
      </p:sp>
      <p:sp>
        <p:nvSpPr>
          <p:cNvPr id="9" name="Snip Diagonal Corner Rectangle 13"/>
          <p:cNvSpPr/>
          <p:nvPr/>
        </p:nvSpPr>
        <p:spPr>
          <a:xfrm>
            <a:off x="8113854" y="1825625"/>
            <a:ext cx="304800" cy="228600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e-IL"/>
          </a:p>
        </p:txBody>
      </p:sp>
      <p:sp>
        <p:nvSpPr>
          <p:cNvPr id="10" name="Snip Diagonal Corner Rectangle 14"/>
          <p:cNvSpPr/>
          <p:nvPr/>
        </p:nvSpPr>
        <p:spPr>
          <a:xfrm>
            <a:off x="7707100" y="1825625"/>
            <a:ext cx="304800" cy="228600"/>
          </a:xfrm>
          <a:prstGeom prst="snip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e-IL"/>
          </a:p>
        </p:txBody>
      </p:sp>
      <p:sp>
        <p:nvSpPr>
          <p:cNvPr id="11" name="Rounded Rectangle 5"/>
          <p:cNvSpPr/>
          <p:nvPr/>
        </p:nvSpPr>
        <p:spPr>
          <a:xfrm>
            <a:off x="9842824" y="4856077"/>
            <a:ext cx="1378778" cy="666025"/>
          </a:xfrm>
          <a:prstGeom prst="roundRect">
            <a:avLst/>
          </a:prstGeom>
          <a:noFill/>
          <a:ln>
            <a:solidFill>
              <a:srgbClr val="0B9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solidFill>
                  <a:srgbClr val="0B9B80"/>
                </a:solidFill>
              </a:rPr>
              <a:t>Middlebox</a:t>
            </a:r>
            <a:endParaRPr lang="he-IL" dirty="0">
              <a:solidFill>
                <a:srgbClr val="0B9B8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487802" y="5064902"/>
            <a:ext cx="2286000" cy="0"/>
          </a:xfrm>
          <a:prstGeom prst="straightConnector1">
            <a:avLst/>
          </a:prstGeom>
          <a:ln w="38100">
            <a:solidFill>
              <a:srgbClr val="818E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nip Diagonal Corner Rectangle 10"/>
          <p:cNvSpPr/>
          <p:nvPr/>
        </p:nvSpPr>
        <p:spPr>
          <a:xfrm>
            <a:off x="9334116" y="4683902"/>
            <a:ext cx="304800" cy="228600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e-IL"/>
          </a:p>
        </p:txBody>
      </p:sp>
      <p:sp>
        <p:nvSpPr>
          <p:cNvPr id="14" name="Snip Diagonal Corner Rectangle 11"/>
          <p:cNvSpPr/>
          <p:nvPr/>
        </p:nvSpPr>
        <p:spPr>
          <a:xfrm>
            <a:off x="8927362" y="4683902"/>
            <a:ext cx="304800" cy="228600"/>
          </a:xfrm>
          <a:prstGeom prst="snip2Diag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e-IL"/>
          </a:p>
        </p:txBody>
      </p:sp>
      <p:sp>
        <p:nvSpPr>
          <p:cNvPr id="15" name="Snip Diagonal Corner Rectangle 12"/>
          <p:cNvSpPr/>
          <p:nvPr/>
        </p:nvSpPr>
        <p:spPr>
          <a:xfrm>
            <a:off x="8520608" y="4683902"/>
            <a:ext cx="304800" cy="228600"/>
          </a:xfrm>
          <a:prstGeom prst="snip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e-IL"/>
          </a:p>
        </p:txBody>
      </p:sp>
      <p:sp>
        <p:nvSpPr>
          <p:cNvPr id="16" name="Snip Diagonal Corner Rectangle 13"/>
          <p:cNvSpPr/>
          <p:nvPr/>
        </p:nvSpPr>
        <p:spPr>
          <a:xfrm>
            <a:off x="8113854" y="4683902"/>
            <a:ext cx="304800" cy="228600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e-IL"/>
          </a:p>
        </p:txBody>
      </p:sp>
      <p:sp>
        <p:nvSpPr>
          <p:cNvPr id="17" name="Snip Diagonal Corner Rectangle 14"/>
          <p:cNvSpPr/>
          <p:nvPr/>
        </p:nvSpPr>
        <p:spPr>
          <a:xfrm>
            <a:off x="7707100" y="4683902"/>
            <a:ext cx="304800" cy="228600"/>
          </a:xfrm>
          <a:prstGeom prst="snip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399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Unordered Channels Abstraction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Forgets the order of packet </a:t>
            </a:r>
            <a:r>
              <a:rPr lang="en-US" dirty="0" smtClean="0"/>
              <a:t>arrival</a:t>
            </a:r>
          </a:p>
          <a:p>
            <a:r>
              <a:rPr lang="en-US" dirty="0"/>
              <a:t>If isolation is identified </a:t>
            </a:r>
            <a:r>
              <a:rPr lang="en-US" dirty="0">
                <a:sym typeface="Wingdings" panose="05000000000000000000" pitchFamily="2" charset="2"/>
              </a:rPr>
              <a:t> It must hold</a:t>
            </a:r>
          </a:p>
          <a:p>
            <a:r>
              <a:rPr lang="en-US" dirty="0">
                <a:sym typeface="Wingdings" panose="05000000000000000000" pitchFamily="2" charset="2"/>
              </a:rPr>
              <a:t>Potential false alarms</a:t>
            </a:r>
            <a:endParaRPr lang="en-US" dirty="0"/>
          </a:p>
          <a:p>
            <a:endParaRPr lang="en-US" dirty="0"/>
          </a:p>
        </p:txBody>
      </p:sp>
      <p:sp>
        <p:nvSpPr>
          <p:cNvPr id="4" name="Rounded Rectangle 5"/>
          <p:cNvSpPr/>
          <p:nvPr/>
        </p:nvSpPr>
        <p:spPr>
          <a:xfrm>
            <a:off x="9842824" y="1997800"/>
            <a:ext cx="1378778" cy="666025"/>
          </a:xfrm>
          <a:prstGeom prst="roundRect">
            <a:avLst/>
          </a:prstGeom>
          <a:noFill/>
          <a:ln>
            <a:solidFill>
              <a:srgbClr val="0B9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solidFill>
                  <a:srgbClr val="0B9B80"/>
                </a:solidFill>
              </a:rPr>
              <a:t>Middlebox</a:t>
            </a:r>
            <a:endParaRPr lang="he-IL" dirty="0">
              <a:solidFill>
                <a:srgbClr val="0B9B8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487802" y="2206625"/>
            <a:ext cx="2286000" cy="0"/>
          </a:xfrm>
          <a:prstGeom prst="straightConnector1">
            <a:avLst/>
          </a:prstGeom>
          <a:ln w="38100">
            <a:solidFill>
              <a:srgbClr val="818E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nip Diagonal Corner Rectangle 12"/>
          <p:cNvSpPr/>
          <p:nvPr/>
        </p:nvSpPr>
        <p:spPr>
          <a:xfrm>
            <a:off x="8520608" y="1825625"/>
            <a:ext cx="304800" cy="228600"/>
          </a:xfrm>
          <a:prstGeom prst="snip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e-IL"/>
          </a:p>
        </p:txBody>
      </p:sp>
      <p:sp>
        <p:nvSpPr>
          <p:cNvPr id="9" name="Snip Diagonal Corner Rectangle 13"/>
          <p:cNvSpPr/>
          <p:nvPr/>
        </p:nvSpPr>
        <p:spPr>
          <a:xfrm>
            <a:off x="8113854" y="1825625"/>
            <a:ext cx="304800" cy="228600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e-IL"/>
          </a:p>
        </p:txBody>
      </p:sp>
      <p:sp>
        <p:nvSpPr>
          <p:cNvPr id="10" name="Snip Diagonal Corner Rectangle 14"/>
          <p:cNvSpPr/>
          <p:nvPr/>
        </p:nvSpPr>
        <p:spPr>
          <a:xfrm>
            <a:off x="7707100" y="1825625"/>
            <a:ext cx="304800" cy="228600"/>
          </a:xfrm>
          <a:prstGeom prst="snip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e-IL"/>
          </a:p>
        </p:txBody>
      </p:sp>
      <p:sp>
        <p:nvSpPr>
          <p:cNvPr id="11" name="Rounded Rectangle 5"/>
          <p:cNvSpPr/>
          <p:nvPr/>
        </p:nvSpPr>
        <p:spPr>
          <a:xfrm>
            <a:off x="9842824" y="4856077"/>
            <a:ext cx="1378778" cy="666025"/>
          </a:xfrm>
          <a:prstGeom prst="roundRect">
            <a:avLst/>
          </a:prstGeom>
          <a:noFill/>
          <a:ln>
            <a:solidFill>
              <a:srgbClr val="0B9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solidFill>
                  <a:srgbClr val="0B9B80"/>
                </a:solidFill>
              </a:rPr>
              <a:t>Middlebox</a:t>
            </a:r>
            <a:endParaRPr lang="he-IL" dirty="0">
              <a:solidFill>
                <a:srgbClr val="0B9B8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487802" y="5064902"/>
            <a:ext cx="2286000" cy="0"/>
          </a:xfrm>
          <a:prstGeom prst="straightConnector1">
            <a:avLst/>
          </a:prstGeom>
          <a:ln w="38100">
            <a:solidFill>
              <a:srgbClr val="818E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nip Diagonal Corner Rectangle 10"/>
          <p:cNvSpPr/>
          <p:nvPr/>
        </p:nvSpPr>
        <p:spPr>
          <a:xfrm>
            <a:off x="9334116" y="4683902"/>
            <a:ext cx="304800" cy="228600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e-IL"/>
          </a:p>
        </p:txBody>
      </p:sp>
      <p:sp>
        <p:nvSpPr>
          <p:cNvPr id="14" name="Snip Diagonal Corner Rectangle 11"/>
          <p:cNvSpPr/>
          <p:nvPr/>
        </p:nvSpPr>
        <p:spPr>
          <a:xfrm>
            <a:off x="8927362" y="4683902"/>
            <a:ext cx="304800" cy="228600"/>
          </a:xfrm>
          <a:prstGeom prst="snip2Diag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e-IL"/>
          </a:p>
        </p:txBody>
      </p:sp>
      <p:sp>
        <p:nvSpPr>
          <p:cNvPr id="15" name="Snip Diagonal Corner Rectangle 12"/>
          <p:cNvSpPr/>
          <p:nvPr/>
        </p:nvSpPr>
        <p:spPr>
          <a:xfrm>
            <a:off x="8520608" y="4683902"/>
            <a:ext cx="304800" cy="228600"/>
          </a:xfrm>
          <a:prstGeom prst="snip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e-IL"/>
          </a:p>
        </p:txBody>
      </p:sp>
      <p:sp>
        <p:nvSpPr>
          <p:cNvPr id="17" name="Snip Diagonal Corner Rectangle 14"/>
          <p:cNvSpPr/>
          <p:nvPr/>
        </p:nvSpPr>
        <p:spPr>
          <a:xfrm>
            <a:off x="7707100" y="4683902"/>
            <a:ext cx="304800" cy="228600"/>
          </a:xfrm>
          <a:prstGeom prst="snip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1730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Unordered Channels Abstraction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Forgets the order of packet </a:t>
            </a:r>
            <a:r>
              <a:rPr lang="en-US" dirty="0" smtClean="0"/>
              <a:t>arrival</a:t>
            </a:r>
          </a:p>
          <a:p>
            <a:r>
              <a:rPr lang="en-US" dirty="0"/>
              <a:t>If isolation is identified </a:t>
            </a:r>
            <a:r>
              <a:rPr lang="en-US" dirty="0">
                <a:sym typeface="Wingdings" panose="05000000000000000000" pitchFamily="2" charset="2"/>
              </a:rPr>
              <a:t> It must hold</a:t>
            </a:r>
          </a:p>
          <a:p>
            <a:r>
              <a:rPr lang="en-US" dirty="0">
                <a:sym typeface="Wingdings" panose="05000000000000000000" pitchFamily="2" charset="2"/>
              </a:rPr>
              <a:t>Potential false alarms</a:t>
            </a:r>
            <a:endParaRPr lang="en-US" dirty="0"/>
          </a:p>
          <a:p>
            <a:endParaRPr lang="en-US" dirty="0"/>
          </a:p>
        </p:txBody>
      </p:sp>
      <p:sp>
        <p:nvSpPr>
          <p:cNvPr id="4" name="Rounded Rectangle 5"/>
          <p:cNvSpPr/>
          <p:nvPr/>
        </p:nvSpPr>
        <p:spPr>
          <a:xfrm>
            <a:off x="9842824" y="1997800"/>
            <a:ext cx="1378778" cy="666025"/>
          </a:xfrm>
          <a:prstGeom prst="roundRect">
            <a:avLst/>
          </a:prstGeom>
          <a:noFill/>
          <a:ln>
            <a:solidFill>
              <a:srgbClr val="0B9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solidFill>
                  <a:srgbClr val="0B9B80"/>
                </a:solidFill>
              </a:rPr>
              <a:t>Middlebox</a:t>
            </a:r>
            <a:endParaRPr lang="he-IL" dirty="0">
              <a:solidFill>
                <a:srgbClr val="0B9B8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487802" y="2206625"/>
            <a:ext cx="2286000" cy="0"/>
          </a:xfrm>
          <a:prstGeom prst="straightConnector1">
            <a:avLst/>
          </a:prstGeom>
          <a:ln w="38100">
            <a:solidFill>
              <a:srgbClr val="818E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nip Diagonal Corner Rectangle 12"/>
          <p:cNvSpPr/>
          <p:nvPr/>
        </p:nvSpPr>
        <p:spPr>
          <a:xfrm>
            <a:off x="8520608" y="1825625"/>
            <a:ext cx="304800" cy="228600"/>
          </a:xfrm>
          <a:prstGeom prst="snip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e-IL"/>
          </a:p>
        </p:txBody>
      </p:sp>
      <p:sp>
        <p:nvSpPr>
          <p:cNvPr id="9" name="Snip Diagonal Corner Rectangle 13"/>
          <p:cNvSpPr/>
          <p:nvPr/>
        </p:nvSpPr>
        <p:spPr>
          <a:xfrm>
            <a:off x="8113854" y="1825625"/>
            <a:ext cx="304800" cy="228600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e-IL"/>
          </a:p>
        </p:txBody>
      </p:sp>
      <p:sp>
        <p:nvSpPr>
          <p:cNvPr id="10" name="Snip Diagonal Corner Rectangle 14"/>
          <p:cNvSpPr/>
          <p:nvPr/>
        </p:nvSpPr>
        <p:spPr>
          <a:xfrm>
            <a:off x="7707100" y="1825625"/>
            <a:ext cx="304800" cy="228600"/>
          </a:xfrm>
          <a:prstGeom prst="snip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e-IL"/>
          </a:p>
        </p:txBody>
      </p:sp>
      <p:sp>
        <p:nvSpPr>
          <p:cNvPr id="11" name="Rounded Rectangle 5"/>
          <p:cNvSpPr/>
          <p:nvPr/>
        </p:nvSpPr>
        <p:spPr>
          <a:xfrm>
            <a:off x="9842824" y="4856077"/>
            <a:ext cx="1378778" cy="666025"/>
          </a:xfrm>
          <a:prstGeom prst="roundRect">
            <a:avLst/>
          </a:prstGeom>
          <a:noFill/>
          <a:ln>
            <a:solidFill>
              <a:srgbClr val="0B9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solidFill>
                  <a:srgbClr val="0B9B80"/>
                </a:solidFill>
              </a:rPr>
              <a:t>Middlebox</a:t>
            </a:r>
            <a:endParaRPr lang="he-IL" dirty="0">
              <a:solidFill>
                <a:srgbClr val="0B9B8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487802" y="5064902"/>
            <a:ext cx="2286000" cy="0"/>
          </a:xfrm>
          <a:prstGeom prst="straightConnector1">
            <a:avLst/>
          </a:prstGeom>
          <a:ln w="38100">
            <a:solidFill>
              <a:srgbClr val="818E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nip Diagonal Corner Rectangle 10"/>
          <p:cNvSpPr/>
          <p:nvPr/>
        </p:nvSpPr>
        <p:spPr>
          <a:xfrm>
            <a:off x="9334116" y="4683902"/>
            <a:ext cx="304800" cy="228600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e-IL"/>
          </a:p>
        </p:txBody>
      </p:sp>
      <p:sp>
        <p:nvSpPr>
          <p:cNvPr id="15" name="Snip Diagonal Corner Rectangle 12"/>
          <p:cNvSpPr/>
          <p:nvPr/>
        </p:nvSpPr>
        <p:spPr>
          <a:xfrm>
            <a:off x="8520608" y="4683902"/>
            <a:ext cx="304800" cy="228600"/>
          </a:xfrm>
          <a:prstGeom prst="snip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e-IL"/>
          </a:p>
        </p:txBody>
      </p:sp>
      <p:sp>
        <p:nvSpPr>
          <p:cNvPr id="17" name="Snip Diagonal Corner Rectangle 14"/>
          <p:cNvSpPr/>
          <p:nvPr/>
        </p:nvSpPr>
        <p:spPr>
          <a:xfrm>
            <a:off x="7707100" y="4683902"/>
            <a:ext cx="304800" cy="228600"/>
          </a:xfrm>
          <a:prstGeom prst="snip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3663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Unordered Channels Abstraction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Forgets the order of packet </a:t>
            </a:r>
            <a:r>
              <a:rPr lang="en-US" dirty="0" smtClean="0"/>
              <a:t>arrival</a:t>
            </a:r>
          </a:p>
          <a:p>
            <a:r>
              <a:rPr lang="en-US" dirty="0"/>
              <a:t>If isolation is identified </a:t>
            </a:r>
            <a:r>
              <a:rPr lang="en-US" dirty="0">
                <a:sym typeface="Wingdings" panose="05000000000000000000" pitchFamily="2" charset="2"/>
              </a:rPr>
              <a:t> It must hold</a:t>
            </a:r>
          </a:p>
          <a:p>
            <a:r>
              <a:rPr lang="en-US" dirty="0">
                <a:sym typeface="Wingdings" panose="05000000000000000000" pitchFamily="2" charset="2"/>
              </a:rPr>
              <a:t>Potential false alarms</a:t>
            </a:r>
            <a:endParaRPr lang="en-US" dirty="0"/>
          </a:p>
          <a:p>
            <a:r>
              <a:rPr lang="en-US" dirty="0" smtClean="0"/>
              <a:t>Safety </a:t>
            </a:r>
            <a:r>
              <a:rPr lang="en-US" dirty="0"/>
              <a:t>verification is decidable</a:t>
            </a:r>
          </a:p>
          <a:p>
            <a:pPr lvl="1"/>
            <a:r>
              <a:rPr lang="en-US" dirty="0"/>
              <a:t>Reduction to Petri Net </a:t>
            </a:r>
            <a:r>
              <a:rPr lang="en-US" dirty="0" err="1"/>
              <a:t>coverability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ounded Rectangle 5"/>
          <p:cNvSpPr/>
          <p:nvPr/>
        </p:nvSpPr>
        <p:spPr>
          <a:xfrm>
            <a:off x="9842824" y="1997800"/>
            <a:ext cx="1378778" cy="666025"/>
          </a:xfrm>
          <a:prstGeom prst="roundRect">
            <a:avLst/>
          </a:prstGeom>
          <a:noFill/>
          <a:ln>
            <a:solidFill>
              <a:srgbClr val="0B9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solidFill>
                  <a:srgbClr val="0B9B80"/>
                </a:solidFill>
              </a:rPr>
              <a:t>Middlebox</a:t>
            </a:r>
            <a:endParaRPr lang="he-IL" dirty="0">
              <a:solidFill>
                <a:srgbClr val="0B9B8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487802" y="2206625"/>
            <a:ext cx="2286000" cy="0"/>
          </a:xfrm>
          <a:prstGeom prst="straightConnector1">
            <a:avLst/>
          </a:prstGeom>
          <a:ln w="38100">
            <a:solidFill>
              <a:srgbClr val="818E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nip Diagonal Corner Rectangle 12"/>
          <p:cNvSpPr/>
          <p:nvPr/>
        </p:nvSpPr>
        <p:spPr>
          <a:xfrm>
            <a:off x="8520608" y="1825625"/>
            <a:ext cx="304800" cy="228600"/>
          </a:xfrm>
          <a:prstGeom prst="snip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e-IL"/>
          </a:p>
        </p:txBody>
      </p:sp>
      <p:sp>
        <p:nvSpPr>
          <p:cNvPr id="9" name="Snip Diagonal Corner Rectangle 13"/>
          <p:cNvSpPr/>
          <p:nvPr/>
        </p:nvSpPr>
        <p:spPr>
          <a:xfrm>
            <a:off x="8113854" y="1825625"/>
            <a:ext cx="304800" cy="228600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e-IL"/>
          </a:p>
        </p:txBody>
      </p:sp>
      <p:sp>
        <p:nvSpPr>
          <p:cNvPr id="10" name="Snip Diagonal Corner Rectangle 14"/>
          <p:cNvSpPr/>
          <p:nvPr/>
        </p:nvSpPr>
        <p:spPr>
          <a:xfrm>
            <a:off x="7707100" y="1825625"/>
            <a:ext cx="304800" cy="228600"/>
          </a:xfrm>
          <a:prstGeom prst="snip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e-IL"/>
          </a:p>
        </p:txBody>
      </p:sp>
      <p:sp>
        <p:nvSpPr>
          <p:cNvPr id="11" name="Rounded Rectangle 5"/>
          <p:cNvSpPr/>
          <p:nvPr/>
        </p:nvSpPr>
        <p:spPr>
          <a:xfrm>
            <a:off x="9842824" y="4856077"/>
            <a:ext cx="1378778" cy="666025"/>
          </a:xfrm>
          <a:prstGeom prst="roundRect">
            <a:avLst/>
          </a:prstGeom>
          <a:noFill/>
          <a:ln>
            <a:solidFill>
              <a:srgbClr val="0B9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solidFill>
                  <a:srgbClr val="0B9B80"/>
                </a:solidFill>
              </a:rPr>
              <a:t>Middlebox</a:t>
            </a:r>
            <a:endParaRPr lang="he-IL" dirty="0">
              <a:solidFill>
                <a:srgbClr val="0B9B8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487802" y="5064902"/>
            <a:ext cx="2286000" cy="0"/>
          </a:xfrm>
          <a:prstGeom prst="straightConnector1">
            <a:avLst/>
          </a:prstGeom>
          <a:ln w="38100">
            <a:solidFill>
              <a:srgbClr val="818E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nip Diagonal Corner Rectangle 10"/>
          <p:cNvSpPr/>
          <p:nvPr/>
        </p:nvSpPr>
        <p:spPr>
          <a:xfrm>
            <a:off x="9334116" y="4683902"/>
            <a:ext cx="304800" cy="228600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e-IL"/>
          </a:p>
        </p:txBody>
      </p:sp>
      <p:sp>
        <p:nvSpPr>
          <p:cNvPr id="15" name="Snip Diagonal Corner Rectangle 12"/>
          <p:cNvSpPr/>
          <p:nvPr/>
        </p:nvSpPr>
        <p:spPr>
          <a:xfrm>
            <a:off x="8520608" y="4683902"/>
            <a:ext cx="304800" cy="228600"/>
          </a:xfrm>
          <a:prstGeom prst="snip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e-IL"/>
          </a:p>
        </p:txBody>
      </p:sp>
      <p:sp>
        <p:nvSpPr>
          <p:cNvPr id="17" name="Snip Diagonal Corner Rectangle 14"/>
          <p:cNvSpPr/>
          <p:nvPr/>
        </p:nvSpPr>
        <p:spPr>
          <a:xfrm>
            <a:off x="7707100" y="4683902"/>
            <a:ext cx="304800" cy="228600"/>
          </a:xfrm>
          <a:prstGeom prst="snip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e-IL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8" y="4484535"/>
            <a:ext cx="1323265" cy="182736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311900"/>
            <a:ext cx="18589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"/>
              </a:rPr>
              <a:t>Carl Adam </a:t>
            </a:r>
            <a:r>
              <a:rPr lang="en-US" dirty="0" smtClean="0">
                <a:latin typeface="Roboto"/>
              </a:rPr>
              <a:t>Petri</a:t>
            </a:r>
            <a:endParaRPr lang="en-US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5207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Unordered Channels Abstraction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Forgets the order of packet arrival</a:t>
            </a:r>
          </a:p>
          <a:p>
            <a:r>
              <a:rPr lang="en-US" dirty="0"/>
              <a:t>If isolation is identified </a:t>
            </a:r>
            <a:r>
              <a:rPr lang="en-US" dirty="0">
                <a:sym typeface="Wingdings" panose="05000000000000000000" pitchFamily="2" charset="2"/>
              </a:rPr>
              <a:t> It must hold</a:t>
            </a:r>
          </a:p>
          <a:p>
            <a:r>
              <a:rPr lang="en-US" dirty="0">
                <a:sym typeface="Wingdings" panose="05000000000000000000" pitchFamily="2" charset="2"/>
              </a:rPr>
              <a:t>Potential false alarms</a:t>
            </a:r>
            <a:endParaRPr lang="en-US" dirty="0"/>
          </a:p>
          <a:p>
            <a:r>
              <a:rPr lang="en-US" dirty="0" smtClean="0"/>
              <a:t>Safety </a:t>
            </a:r>
            <a:r>
              <a:rPr lang="en-US" dirty="0"/>
              <a:t>verification is decidable</a:t>
            </a:r>
          </a:p>
          <a:p>
            <a:pPr lvl="1"/>
            <a:r>
              <a:rPr lang="en-US" dirty="0"/>
              <a:t>Reduction to Petri Net </a:t>
            </a:r>
            <a:r>
              <a:rPr lang="en-US" dirty="0" err="1"/>
              <a:t>coverability</a:t>
            </a:r>
            <a:endParaRPr lang="en-US" dirty="0"/>
          </a:p>
          <a:p>
            <a:pPr lvl="1"/>
            <a:r>
              <a:rPr lang="en-US" dirty="0"/>
              <a:t>EXPSPACE complexity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ounded Rectangle 5"/>
          <p:cNvSpPr/>
          <p:nvPr/>
        </p:nvSpPr>
        <p:spPr>
          <a:xfrm>
            <a:off x="9842824" y="1997800"/>
            <a:ext cx="1378778" cy="666025"/>
          </a:xfrm>
          <a:prstGeom prst="roundRect">
            <a:avLst/>
          </a:prstGeom>
          <a:noFill/>
          <a:ln>
            <a:solidFill>
              <a:srgbClr val="0B9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solidFill>
                  <a:srgbClr val="0B9B80"/>
                </a:solidFill>
              </a:rPr>
              <a:t>Middlebox</a:t>
            </a:r>
            <a:endParaRPr lang="he-IL" dirty="0">
              <a:solidFill>
                <a:srgbClr val="0B9B8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487802" y="2206625"/>
            <a:ext cx="2286000" cy="0"/>
          </a:xfrm>
          <a:prstGeom prst="straightConnector1">
            <a:avLst/>
          </a:prstGeom>
          <a:ln w="38100">
            <a:solidFill>
              <a:srgbClr val="818E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nip Diagonal Corner Rectangle 12"/>
          <p:cNvSpPr/>
          <p:nvPr/>
        </p:nvSpPr>
        <p:spPr>
          <a:xfrm>
            <a:off x="8520608" y="1825625"/>
            <a:ext cx="304800" cy="228600"/>
          </a:xfrm>
          <a:prstGeom prst="snip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e-IL"/>
          </a:p>
        </p:txBody>
      </p:sp>
      <p:sp>
        <p:nvSpPr>
          <p:cNvPr id="9" name="Snip Diagonal Corner Rectangle 13"/>
          <p:cNvSpPr/>
          <p:nvPr/>
        </p:nvSpPr>
        <p:spPr>
          <a:xfrm>
            <a:off x="8113854" y="1825625"/>
            <a:ext cx="304800" cy="228600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e-IL"/>
          </a:p>
        </p:txBody>
      </p:sp>
      <p:sp>
        <p:nvSpPr>
          <p:cNvPr id="10" name="Snip Diagonal Corner Rectangle 14"/>
          <p:cNvSpPr/>
          <p:nvPr/>
        </p:nvSpPr>
        <p:spPr>
          <a:xfrm>
            <a:off x="7707100" y="1825625"/>
            <a:ext cx="304800" cy="228600"/>
          </a:xfrm>
          <a:prstGeom prst="snip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e-IL"/>
          </a:p>
        </p:txBody>
      </p:sp>
      <p:sp>
        <p:nvSpPr>
          <p:cNvPr id="11" name="Rounded Rectangle 5"/>
          <p:cNvSpPr/>
          <p:nvPr/>
        </p:nvSpPr>
        <p:spPr>
          <a:xfrm>
            <a:off x="9842824" y="4856077"/>
            <a:ext cx="1378778" cy="666025"/>
          </a:xfrm>
          <a:prstGeom prst="roundRect">
            <a:avLst/>
          </a:prstGeom>
          <a:noFill/>
          <a:ln>
            <a:solidFill>
              <a:srgbClr val="0B9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solidFill>
                  <a:srgbClr val="0B9B80"/>
                </a:solidFill>
              </a:rPr>
              <a:t>Middlebox</a:t>
            </a:r>
            <a:endParaRPr lang="he-IL" dirty="0">
              <a:solidFill>
                <a:srgbClr val="0B9B8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487802" y="5064902"/>
            <a:ext cx="2286000" cy="0"/>
          </a:xfrm>
          <a:prstGeom prst="straightConnector1">
            <a:avLst/>
          </a:prstGeom>
          <a:ln w="38100">
            <a:solidFill>
              <a:srgbClr val="818E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nip Diagonal Corner Rectangle 10"/>
          <p:cNvSpPr/>
          <p:nvPr/>
        </p:nvSpPr>
        <p:spPr>
          <a:xfrm>
            <a:off x="9334116" y="4683902"/>
            <a:ext cx="304800" cy="228600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e-IL"/>
          </a:p>
        </p:txBody>
      </p:sp>
      <p:sp>
        <p:nvSpPr>
          <p:cNvPr id="15" name="Snip Diagonal Corner Rectangle 12"/>
          <p:cNvSpPr/>
          <p:nvPr/>
        </p:nvSpPr>
        <p:spPr>
          <a:xfrm>
            <a:off x="8520608" y="4683902"/>
            <a:ext cx="304800" cy="228600"/>
          </a:xfrm>
          <a:prstGeom prst="snip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e-IL"/>
          </a:p>
        </p:txBody>
      </p:sp>
      <p:sp>
        <p:nvSpPr>
          <p:cNvPr id="17" name="Snip Diagonal Corner Rectangle 14"/>
          <p:cNvSpPr/>
          <p:nvPr/>
        </p:nvSpPr>
        <p:spPr>
          <a:xfrm>
            <a:off x="7707100" y="4683902"/>
            <a:ext cx="304800" cy="228600"/>
          </a:xfrm>
          <a:prstGeom prst="snip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e-IL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8" y="4484535"/>
            <a:ext cx="1323265" cy="1827365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0" y="6311900"/>
            <a:ext cx="18589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"/>
              </a:rPr>
              <a:t>Carl Adam </a:t>
            </a:r>
            <a:r>
              <a:rPr lang="en-US" dirty="0" smtClean="0">
                <a:latin typeface="Roboto"/>
              </a:rPr>
              <a:t>Petri</a:t>
            </a:r>
            <a:endParaRPr lang="en-US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5032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C538D42-B80E-4DDC-BCCA-9BCC5A4F6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674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Middlebox State Abstractions</a:t>
            </a:r>
          </a:p>
        </p:txBody>
      </p:sp>
    </p:spTree>
    <p:extLst>
      <p:ext uri="{BB962C8B-B14F-4D97-AF65-F5344CB8AC3E}">
        <p14:creationId xmlns:p14="http://schemas.microsoft.com/office/powerpoint/2010/main" val="253521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93E6E7-AC6F-410E-A7F0-EFA1EA1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Challenge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4DAAC1-2740-4719-8F86-37E74D8BE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Middlebox state space exponential in number of hosts</a:t>
            </a:r>
          </a:p>
          <a:p>
            <a:endParaRPr lang="en-US" dirty="0"/>
          </a:p>
          <a:p>
            <a:r>
              <a:rPr lang="en-US" dirty="0"/>
              <a:t>Solution: apply Cartesian abstraction</a:t>
            </a:r>
          </a:p>
          <a:p>
            <a:pPr lvl="1"/>
            <a:r>
              <a:rPr lang="en-US" dirty="0"/>
              <a:t>Ignore correlations between internal relations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/>
              <a:t>Leads to severe loss of precision</a:t>
            </a:r>
            <a:br>
              <a:rPr lang="en-US" dirty="0"/>
            </a:br>
            <a:endParaRPr lang="en-US" dirty="0"/>
          </a:p>
        </p:txBody>
      </p:sp>
      <p:pic>
        <p:nvPicPr>
          <p:cNvPr id="5" name="Graphic 4" descr="Hammer">
            <a:extLst>
              <a:ext uri="{FF2B5EF4-FFF2-40B4-BE49-F238E27FC236}">
                <a16:creationId xmlns:a16="http://schemas.microsoft.com/office/drawing/2014/main" id="{64B42CB5-C9B1-49C1-B539-331D804DB1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7990" y="2326084"/>
            <a:ext cx="1015260" cy="101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64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Correlated bits example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356A29E-E663-4407-9E23-686D6DD64331}"/>
              </a:ext>
            </a:extLst>
          </p:cNvPr>
          <p:cNvSpPr/>
          <p:nvPr/>
        </p:nvSpPr>
        <p:spPr>
          <a:xfrm>
            <a:off x="1361574" y="4074243"/>
            <a:ext cx="1359568" cy="2737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E6CA86C-6216-4253-BC59-589516E1BEEB}"/>
              </a:ext>
            </a:extLst>
          </p:cNvPr>
          <p:cNvSpPr txBox="1">
            <a:spLocks/>
          </p:cNvSpPr>
          <p:nvPr/>
        </p:nvSpPr>
        <p:spPr>
          <a:xfrm>
            <a:off x="2334127" y="3561447"/>
            <a:ext cx="7523746" cy="240949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corrBits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// 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 {1, 2}</a:t>
            </a:r>
            <a:endParaRPr lang="en-US" sz="2400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port ? 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src,dst,tpe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A(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:= true;</a:t>
            </a:r>
            <a:b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B(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:= true;</a:t>
            </a:r>
            <a:b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A ? 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port_src_in_A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 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src,dst,tpe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B ? 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port_src_in_B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 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src,dst,tpe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BC5016B-44B3-4A88-BEB5-711C01455603}"/>
              </a:ext>
            </a:extLst>
          </p:cNvPr>
          <p:cNvSpPr/>
          <p:nvPr/>
        </p:nvSpPr>
        <p:spPr>
          <a:xfrm>
            <a:off x="267704" y="4038859"/>
            <a:ext cx="1046748" cy="34448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(1,_,_)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992986-0E7E-42EB-B2C0-BBFFEA5F9B09}"/>
              </a:ext>
            </a:extLst>
          </p:cNvPr>
          <p:cNvSpPr txBox="1"/>
          <p:nvPr/>
        </p:nvSpPr>
        <p:spPr>
          <a:xfrm>
            <a:off x="2334127" y="1912968"/>
            <a:ext cx="1628275" cy="646331"/>
          </a:xfrm>
          <a:prstGeom prst="rect">
            <a:avLst/>
          </a:prstGeom>
          <a:noFill/>
          <a:ln w="38100">
            <a:solidFill>
              <a:srgbClr val="FF6969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 = {}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B = {}</a:t>
            </a:r>
          </a:p>
        </p:txBody>
      </p:sp>
      <p:sp>
        <p:nvSpPr>
          <p:cNvPr id="7" name="Rectangle: Rounded Corners 14">
            <a:extLst>
              <a:ext uri="{FF2B5EF4-FFF2-40B4-BE49-F238E27FC236}">
                <a16:creationId xmlns:a16="http://schemas.microsoft.com/office/drawing/2014/main" id="{1BC5016B-44B3-4A88-BEB5-711C01455603}"/>
              </a:ext>
            </a:extLst>
          </p:cNvPr>
          <p:cNvSpPr/>
          <p:nvPr/>
        </p:nvSpPr>
        <p:spPr>
          <a:xfrm>
            <a:off x="115124" y="2885566"/>
            <a:ext cx="2398655" cy="37305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(</a:t>
            </a:r>
            <a:r>
              <a:rPr lang="en-US" sz="2400" dirty="0" err="1" smtClean="0"/>
              <a:t>src</a:t>
            </a:r>
            <a:r>
              <a:rPr lang="en-US" sz="2400" dirty="0" smtClean="0"/>
              <a:t>, </a:t>
            </a:r>
            <a:r>
              <a:rPr lang="en-US" sz="2400" dirty="0" err="1" smtClean="0"/>
              <a:t>dst</a:t>
            </a:r>
            <a:r>
              <a:rPr lang="en-US" sz="2400" dirty="0" smtClean="0"/>
              <a:t>, type)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488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bother?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States are crucial</a:t>
            </a:r>
          </a:p>
          <a:p>
            <a:pPr lvl="1"/>
            <a:r>
              <a:rPr lang="en-US" dirty="0"/>
              <a:t>Modularity</a:t>
            </a:r>
          </a:p>
          <a:p>
            <a:pPr lvl="1"/>
            <a:r>
              <a:rPr lang="en-US" dirty="0"/>
              <a:t>Security</a:t>
            </a:r>
          </a:p>
          <a:p>
            <a:pPr lvl="1"/>
            <a:r>
              <a:rPr lang="en-US" dirty="0"/>
              <a:t>Performance</a:t>
            </a:r>
          </a:p>
          <a:p>
            <a:pPr lvl="1"/>
            <a:endParaRPr lang="en-US" dirty="0"/>
          </a:p>
          <a:p>
            <a:r>
              <a:rPr lang="en-US" dirty="0"/>
              <a:t>Incorrect state manipulations are common source of severe network errors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87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Correlated bits example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356A29E-E663-4407-9E23-686D6DD64331}"/>
              </a:ext>
            </a:extLst>
          </p:cNvPr>
          <p:cNvSpPr/>
          <p:nvPr/>
        </p:nvSpPr>
        <p:spPr>
          <a:xfrm>
            <a:off x="1361574" y="4074243"/>
            <a:ext cx="1359568" cy="2737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E6CA86C-6216-4253-BC59-589516E1BEEB}"/>
              </a:ext>
            </a:extLst>
          </p:cNvPr>
          <p:cNvSpPr txBox="1">
            <a:spLocks/>
          </p:cNvSpPr>
          <p:nvPr/>
        </p:nvSpPr>
        <p:spPr>
          <a:xfrm>
            <a:off x="2334127" y="3561447"/>
            <a:ext cx="7523746" cy="240949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corrBits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// 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 {1, 2}</a:t>
            </a:r>
            <a:endParaRPr lang="en-US" sz="2400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port ? 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src,dst,tpe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A(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:= true;</a:t>
            </a:r>
            <a:b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B(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:= true;</a:t>
            </a:r>
            <a:b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A ? 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port_src_in_A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 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src,dst,tpe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B ? 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port_src_in_B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 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src,dst,tpe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BC5016B-44B3-4A88-BEB5-711C01455603}"/>
              </a:ext>
            </a:extLst>
          </p:cNvPr>
          <p:cNvSpPr/>
          <p:nvPr/>
        </p:nvSpPr>
        <p:spPr>
          <a:xfrm>
            <a:off x="267704" y="4038859"/>
            <a:ext cx="1046748" cy="34448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(2,_,_)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C0D2AB9-F685-43F9-8343-7BA578B85874}"/>
              </a:ext>
            </a:extLst>
          </p:cNvPr>
          <p:cNvSpPr/>
          <p:nvPr/>
        </p:nvSpPr>
        <p:spPr>
          <a:xfrm>
            <a:off x="9953125" y="5037479"/>
            <a:ext cx="1046748" cy="34448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(1,_,_)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065AFE9-3BA3-4BBE-89C6-8571776B6F44}"/>
              </a:ext>
            </a:extLst>
          </p:cNvPr>
          <p:cNvSpPr/>
          <p:nvPr/>
        </p:nvSpPr>
        <p:spPr>
          <a:xfrm>
            <a:off x="9953125" y="5397849"/>
            <a:ext cx="1046748" cy="34448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(1,_,_)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4CA235-B4A2-493B-9799-F99E0A1E9A74}"/>
              </a:ext>
            </a:extLst>
          </p:cNvPr>
          <p:cNvSpPr txBox="1"/>
          <p:nvPr/>
        </p:nvSpPr>
        <p:spPr>
          <a:xfrm>
            <a:off x="5281862" y="1912969"/>
            <a:ext cx="1628275" cy="646331"/>
          </a:xfrm>
          <a:prstGeom prst="rect">
            <a:avLst/>
          </a:prstGeom>
          <a:noFill/>
          <a:ln w="38100">
            <a:solidFill>
              <a:srgbClr val="FF6969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 = {1}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B = {1}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992986-0E7E-42EB-B2C0-BBFFEA5F9B09}"/>
              </a:ext>
            </a:extLst>
          </p:cNvPr>
          <p:cNvSpPr txBox="1"/>
          <p:nvPr/>
        </p:nvSpPr>
        <p:spPr>
          <a:xfrm>
            <a:off x="2334127" y="1912968"/>
            <a:ext cx="1628275" cy="646331"/>
          </a:xfrm>
          <a:prstGeom prst="rect">
            <a:avLst/>
          </a:prstGeom>
          <a:noFill/>
          <a:ln w="38100">
            <a:solidFill>
              <a:srgbClr val="FF6969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 = {}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B = {}</a:t>
            </a:r>
          </a:p>
        </p:txBody>
      </p:sp>
    </p:spTree>
    <p:extLst>
      <p:ext uri="{BB962C8B-B14F-4D97-AF65-F5344CB8AC3E}">
        <p14:creationId xmlns:p14="http://schemas.microsoft.com/office/powerpoint/2010/main" val="64865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Correlated bits example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E6CA86C-6216-4253-BC59-589516E1BEEB}"/>
              </a:ext>
            </a:extLst>
          </p:cNvPr>
          <p:cNvSpPr txBox="1">
            <a:spLocks/>
          </p:cNvSpPr>
          <p:nvPr/>
        </p:nvSpPr>
        <p:spPr>
          <a:xfrm>
            <a:off x="2334127" y="3561447"/>
            <a:ext cx="7523746" cy="240949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corrBits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// 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 {1, 2}</a:t>
            </a:r>
            <a:endParaRPr lang="en-US" sz="2400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port ? 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src,dst,tpe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A(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:= true;</a:t>
            </a:r>
            <a:b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B(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:= true;</a:t>
            </a:r>
            <a:b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A ? 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port_src_in_A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 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src,dst,tpe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B ? 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port_src_in_B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 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src,dst,tpe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C0D2AB9-F685-43F9-8343-7BA578B85874}"/>
              </a:ext>
            </a:extLst>
          </p:cNvPr>
          <p:cNvSpPr/>
          <p:nvPr/>
        </p:nvSpPr>
        <p:spPr>
          <a:xfrm>
            <a:off x="9953125" y="5037479"/>
            <a:ext cx="1046748" cy="34448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(2,_,_)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065AFE9-3BA3-4BBE-89C6-8571776B6F44}"/>
              </a:ext>
            </a:extLst>
          </p:cNvPr>
          <p:cNvSpPr/>
          <p:nvPr/>
        </p:nvSpPr>
        <p:spPr>
          <a:xfrm>
            <a:off x="9953125" y="5397849"/>
            <a:ext cx="1046748" cy="34448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(2,_,_)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4CA235-B4A2-493B-9799-F99E0A1E9A74}"/>
              </a:ext>
            </a:extLst>
          </p:cNvPr>
          <p:cNvSpPr txBox="1"/>
          <p:nvPr/>
        </p:nvSpPr>
        <p:spPr>
          <a:xfrm>
            <a:off x="5281862" y="1920653"/>
            <a:ext cx="1628275" cy="646331"/>
          </a:xfrm>
          <a:prstGeom prst="rect">
            <a:avLst/>
          </a:prstGeom>
          <a:noFill/>
          <a:ln w="38100">
            <a:solidFill>
              <a:srgbClr val="FF6969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 = {1}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B = {1}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15F652-ED14-470C-A085-6AEF1ED31ACA}"/>
              </a:ext>
            </a:extLst>
          </p:cNvPr>
          <p:cNvSpPr txBox="1"/>
          <p:nvPr/>
        </p:nvSpPr>
        <p:spPr>
          <a:xfrm>
            <a:off x="8229596" y="1920653"/>
            <a:ext cx="1628275" cy="646331"/>
          </a:xfrm>
          <a:prstGeom prst="rect">
            <a:avLst/>
          </a:prstGeom>
          <a:noFill/>
          <a:ln w="38100">
            <a:solidFill>
              <a:srgbClr val="FF6969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 = {1, 2}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B = {1, 2}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992986-0E7E-42EB-B2C0-BBFFEA5F9B09}"/>
              </a:ext>
            </a:extLst>
          </p:cNvPr>
          <p:cNvSpPr txBox="1"/>
          <p:nvPr/>
        </p:nvSpPr>
        <p:spPr>
          <a:xfrm>
            <a:off x="2334127" y="1920652"/>
            <a:ext cx="1628275" cy="646331"/>
          </a:xfrm>
          <a:prstGeom prst="rect">
            <a:avLst/>
          </a:prstGeom>
          <a:noFill/>
          <a:ln w="38100">
            <a:solidFill>
              <a:srgbClr val="FF6969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 = {}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B = {}</a:t>
            </a:r>
          </a:p>
        </p:txBody>
      </p:sp>
    </p:spTree>
    <p:extLst>
      <p:ext uri="{BB962C8B-B14F-4D97-AF65-F5344CB8AC3E}">
        <p14:creationId xmlns:p14="http://schemas.microsoft.com/office/powerpoint/2010/main" val="355744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After Cartesian abstraction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E6CA86C-6216-4253-BC59-589516E1BEEB}"/>
              </a:ext>
            </a:extLst>
          </p:cNvPr>
          <p:cNvSpPr txBox="1">
            <a:spLocks/>
          </p:cNvSpPr>
          <p:nvPr/>
        </p:nvSpPr>
        <p:spPr>
          <a:xfrm>
            <a:off x="2334127" y="3561447"/>
            <a:ext cx="7523746" cy="240949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corrBits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// 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 {1, 2}</a:t>
            </a:r>
            <a:endParaRPr lang="en-US" sz="2400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port ? 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src,dst,tpe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A(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:= true;</a:t>
            </a:r>
            <a:b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B(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:= true;</a:t>
            </a:r>
            <a:b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A ? 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port_src_in_A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 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src,dst,tpe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B ? 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port_src_in_B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 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src,dst,tpe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2BD547-8BD4-419A-B973-2A5397FF63C2}"/>
              </a:ext>
            </a:extLst>
          </p:cNvPr>
          <p:cNvSpPr txBox="1"/>
          <p:nvPr/>
        </p:nvSpPr>
        <p:spPr>
          <a:xfrm>
            <a:off x="5859380" y="1835540"/>
            <a:ext cx="1628275" cy="646331"/>
          </a:xfrm>
          <a:prstGeom prst="rect">
            <a:avLst/>
          </a:prstGeom>
          <a:noFill/>
          <a:ln w="38100">
            <a:solidFill>
              <a:srgbClr val="FF6969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{1, 2}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B = {1, 2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7FA8F750-3648-48C7-AFFE-0EAADBB5EBD4}"/>
              </a:ext>
            </a:extLst>
          </p:cNvPr>
          <p:cNvSpPr/>
          <p:nvPr/>
        </p:nvSpPr>
        <p:spPr>
          <a:xfrm>
            <a:off x="8422106" y="1875354"/>
            <a:ext cx="1780673" cy="771593"/>
          </a:xfrm>
          <a:prstGeom prst="wedgeRectCallout">
            <a:avLst>
              <a:gd name="adj1" fmla="val -96959"/>
              <a:gd name="adj2" fmla="val -8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Also represents</a:t>
            </a:r>
            <a:br>
              <a:rPr lang="en-US" dirty="0"/>
            </a:br>
            <a:r>
              <a:rPr lang="en-US" dirty="0"/>
              <a:t>A = </a:t>
            </a:r>
            <a:r>
              <a:rPr lang="en-US" dirty="0" smtClean="0"/>
              <a:t>1 </a:t>
            </a:r>
            <a:r>
              <a:rPr lang="en-US" dirty="0"/>
              <a:t>B = </a:t>
            </a:r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19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Alternative (isomorphic) state representation</a:t>
            </a:r>
          </a:p>
          <a:p>
            <a:endParaRPr lang="en-US" dirty="0"/>
          </a:p>
          <a:p>
            <a:r>
              <a:rPr lang="en-US" dirty="0" smtClean="0"/>
              <a:t>But more precise for Cartesian Abstraction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Depends on AMDL</a:t>
            </a:r>
          </a:p>
        </p:txBody>
      </p:sp>
      <p:pic>
        <p:nvPicPr>
          <p:cNvPr id="10" name="Graphic 9" descr="Lightbulb">
            <a:extLst>
              <a:ext uri="{FF2B5EF4-FFF2-40B4-BE49-F238E27FC236}">
                <a16:creationId xmlns:a16="http://schemas.microsoft.com/office/drawing/2014/main" id="{C5C207CB-5AB9-425C-9127-22A139EB09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4856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71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Packet state example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334126" y="3561447"/>
            <a:ext cx="8615621" cy="240949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corrBits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// 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 {1, 2}</a:t>
            </a:r>
            <a:endParaRPr lang="en-US" sz="2400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port ? 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src,dst,tpe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A(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:= true;</a:t>
            </a:r>
            <a:b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B(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:= true;</a:t>
            </a:r>
            <a:b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src_a</a:t>
            </a:r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2400" b="1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A ? 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port_src_in_A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 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src,dst,tpe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src_b</a:t>
            </a:r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2400" b="1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B ? 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port_src_in_B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 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src,dst,tpe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73B7F42-01E0-4968-9D3A-FA5390831116}"/>
              </a:ext>
            </a:extLst>
          </p:cNvPr>
          <p:cNvSpPr/>
          <p:nvPr/>
        </p:nvSpPr>
        <p:spPr>
          <a:xfrm>
            <a:off x="992607" y="4038859"/>
            <a:ext cx="1359568" cy="2737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5796928-B43E-49C1-857F-89291697197E}"/>
              </a:ext>
            </a:extLst>
          </p:cNvPr>
          <p:cNvSpPr/>
          <p:nvPr/>
        </p:nvSpPr>
        <p:spPr>
          <a:xfrm>
            <a:off x="267704" y="4038859"/>
            <a:ext cx="1046748" cy="34448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(1,_,_)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611E91-41D9-4F47-A2A0-4BDC5803D9AE}"/>
              </a:ext>
            </a:extLst>
          </p:cNvPr>
          <p:cNvSpPr txBox="1"/>
          <p:nvPr/>
        </p:nvSpPr>
        <p:spPr>
          <a:xfrm>
            <a:off x="992607" y="2302901"/>
            <a:ext cx="3300663" cy="646331"/>
          </a:xfrm>
          <a:prstGeom prst="rect">
            <a:avLst/>
          </a:prstGeom>
          <a:noFill/>
          <a:ln w="38100">
            <a:solidFill>
              <a:srgbClr val="FF6969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(1,_,_)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sym typeface="Math C" panose="05000000000000000000" pitchFamily="2" charset="2"/>
              </a:rPr>
              <a:t> {}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sym typeface="Math C" panose="05000000000000000000" pitchFamily="2" charset="2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(2,_,_)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sym typeface="Math C" panose="05000000000000000000" pitchFamily="2" charset="2"/>
              </a:rPr>
              <a:t> {}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: Rounded Corners 14">
            <a:extLst>
              <a:ext uri="{FF2B5EF4-FFF2-40B4-BE49-F238E27FC236}">
                <a16:creationId xmlns:a16="http://schemas.microsoft.com/office/drawing/2014/main" id="{1BC5016B-44B3-4A88-BEB5-711C01455603}"/>
              </a:ext>
            </a:extLst>
          </p:cNvPr>
          <p:cNvSpPr/>
          <p:nvPr/>
        </p:nvSpPr>
        <p:spPr>
          <a:xfrm>
            <a:off x="561814" y="1504159"/>
            <a:ext cx="6261606" cy="37305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(</a:t>
            </a:r>
            <a:r>
              <a:rPr lang="en-US" sz="2400" dirty="0" err="1" smtClean="0"/>
              <a:t>src</a:t>
            </a:r>
            <a:r>
              <a:rPr lang="en-US" sz="2400" dirty="0" smtClean="0"/>
              <a:t>, </a:t>
            </a:r>
            <a:r>
              <a:rPr lang="en-US" sz="2400" dirty="0" err="1" smtClean="0"/>
              <a:t>dst</a:t>
            </a:r>
            <a:r>
              <a:rPr lang="en-US" sz="2400" dirty="0" smtClean="0"/>
              <a:t>, type) 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  <a:sym typeface="Math C" panose="05000000000000000000" pitchFamily="2" charset="2"/>
              </a:rPr>
              <a:t> {queries which hold}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3198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Packet state example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397414" y="3561447"/>
            <a:ext cx="8705268" cy="240949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corrBits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// 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 {1, 2}</a:t>
            </a:r>
            <a:endParaRPr lang="en-US" sz="2400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port ? 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src,dst,tpe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A(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:= true;</a:t>
            </a:r>
            <a:b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B(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:= true;</a:t>
            </a:r>
            <a:b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src_a</a:t>
            </a:r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2400" b="1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A ? 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port_src_in_A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 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src,dst,tpe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src_b</a:t>
            </a:r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2400" b="1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B ? 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port_src_in_B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 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src,dst,tpe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73B7F42-01E0-4968-9D3A-FA5390831116}"/>
              </a:ext>
            </a:extLst>
          </p:cNvPr>
          <p:cNvSpPr/>
          <p:nvPr/>
        </p:nvSpPr>
        <p:spPr>
          <a:xfrm>
            <a:off x="992607" y="4074241"/>
            <a:ext cx="1359568" cy="2737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5796928-B43E-49C1-857F-89291697197E}"/>
              </a:ext>
            </a:extLst>
          </p:cNvPr>
          <p:cNvSpPr/>
          <p:nvPr/>
        </p:nvSpPr>
        <p:spPr>
          <a:xfrm>
            <a:off x="267704" y="4038859"/>
            <a:ext cx="1046748" cy="34448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(2,_,_)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611E91-41D9-4F47-A2A0-4BDC5803D9AE}"/>
              </a:ext>
            </a:extLst>
          </p:cNvPr>
          <p:cNvSpPr txBox="1"/>
          <p:nvPr/>
        </p:nvSpPr>
        <p:spPr>
          <a:xfrm>
            <a:off x="992607" y="2302901"/>
            <a:ext cx="3300663" cy="646331"/>
          </a:xfrm>
          <a:prstGeom prst="rect">
            <a:avLst/>
          </a:prstGeom>
          <a:noFill/>
          <a:ln w="38100">
            <a:solidFill>
              <a:srgbClr val="FF6969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(1,_,_)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sym typeface="Math C" panose="05000000000000000000" pitchFamily="2" charset="2"/>
              </a:rPr>
              <a:t> {}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sym typeface="Math C" panose="05000000000000000000" pitchFamily="2" charset="2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(2,_,_)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sym typeface="Math C" panose="05000000000000000000" pitchFamily="2" charset="2"/>
              </a:rPr>
              <a:t> {}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80C114-B0B4-4494-A1FA-991D93CA76B1}"/>
              </a:ext>
            </a:extLst>
          </p:cNvPr>
          <p:cNvSpPr txBox="1"/>
          <p:nvPr/>
        </p:nvSpPr>
        <p:spPr>
          <a:xfrm>
            <a:off x="4445668" y="2302902"/>
            <a:ext cx="3300663" cy="646331"/>
          </a:xfrm>
          <a:prstGeom prst="rect">
            <a:avLst/>
          </a:prstGeom>
          <a:noFill/>
          <a:ln w="38100">
            <a:solidFill>
              <a:srgbClr val="FF6969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(1,_,_)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sym typeface="Math C" panose="05000000000000000000" pitchFamily="2" charset="2"/>
              </a:rPr>
              <a:t> {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  <a:sym typeface="Math C" panose="05000000000000000000" pitchFamily="2" charset="2"/>
              </a:rPr>
              <a:t>srcA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sym typeface="Math C" panose="05000000000000000000" pitchFamily="2" charset="2"/>
              </a:rPr>
              <a:t>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  <a:sym typeface="Math C" panose="05000000000000000000" pitchFamily="2" charset="2"/>
              </a:rPr>
              <a:t>srcB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sym typeface="Math C" panose="05000000000000000000" pitchFamily="2" charset="2"/>
              </a:rPr>
              <a:t>}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sym typeface="Math C" panose="05000000000000000000" pitchFamily="2" charset="2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(2,_,_)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sym typeface="Math C" panose="05000000000000000000" pitchFamily="2" charset="2"/>
              </a:rPr>
              <a:t> {}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22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Packet state example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92607" y="3561445"/>
            <a:ext cx="8858324" cy="240949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corrBits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// 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 {1, 2}</a:t>
            </a:r>
            <a:endParaRPr lang="en-US" sz="2400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port ? 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src,dst,tpe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A(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:= true;</a:t>
            </a:r>
            <a:b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B(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:= true;</a:t>
            </a:r>
            <a:b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src_a</a:t>
            </a:r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2400" b="1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A ? 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port_src_in_A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 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src,dst,tpe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src_b</a:t>
            </a:r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2400" b="1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B ? 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port_src_in_B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 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src,dst,tpe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C4A5A82-D736-4B74-A14E-8CF27FF633B0}"/>
              </a:ext>
            </a:extLst>
          </p:cNvPr>
          <p:cNvSpPr/>
          <p:nvPr/>
        </p:nvSpPr>
        <p:spPr>
          <a:xfrm>
            <a:off x="9953125" y="5037479"/>
            <a:ext cx="1046748" cy="34448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(2,_,_)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4703A56-64D9-44FB-AF5D-BC26DF75A15D}"/>
              </a:ext>
            </a:extLst>
          </p:cNvPr>
          <p:cNvSpPr/>
          <p:nvPr/>
        </p:nvSpPr>
        <p:spPr>
          <a:xfrm>
            <a:off x="9953125" y="5397849"/>
            <a:ext cx="1046748" cy="34448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(2,_,_)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611E91-41D9-4F47-A2A0-4BDC5803D9AE}"/>
              </a:ext>
            </a:extLst>
          </p:cNvPr>
          <p:cNvSpPr txBox="1"/>
          <p:nvPr/>
        </p:nvSpPr>
        <p:spPr>
          <a:xfrm>
            <a:off x="992607" y="2302901"/>
            <a:ext cx="3300663" cy="646331"/>
          </a:xfrm>
          <a:prstGeom prst="rect">
            <a:avLst/>
          </a:prstGeom>
          <a:noFill/>
          <a:ln w="38100">
            <a:solidFill>
              <a:srgbClr val="FF6969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(1,_,_)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sym typeface="Math C" panose="05000000000000000000" pitchFamily="2" charset="2"/>
              </a:rPr>
              <a:t> {}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sym typeface="Math C" panose="05000000000000000000" pitchFamily="2" charset="2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(2,_,_)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sym typeface="Math C" panose="05000000000000000000" pitchFamily="2" charset="2"/>
              </a:rPr>
              <a:t> {}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80C114-B0B4-4494-A1FA-991D93CA76B1}"/>
              </a:ext>
            </a:extLst>
          </p:cNvPr>
          <p:cNvSpPr txBox="1"/>
          <p:nvPr/>
        </p:nvSpPr>
        <p:spPr>
          <a:xfrm>
            <a:off x="4445668" y="2302902"/>
            <a:ext cx="3300663" cy="646331"/>
          </a:xfrm>
          <a:prstGeom prst="rect">
            <a:avLst/>
          </a:prstGeom>
          <a:noFill/>
          <a:ln w="38100">
            <a:solidFill>
              <a:srgbClr val="FF6969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(1,_,_)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sym typeface="Math C" panose="05000000000000000000" pitchFamily="2" charset="2"/>
              </a:rPr>
              <a:t> {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  <a:sym typeface="Math C" panose="05000000000000000000" pitchFamily="2" charset="2"/>
              </a:rPr>
              <a:t>srcA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sym typeface="Math C" panose="05000000000000000000" pitchFamily="2" charset="2"/>
              </a:rPr>
              <a:t>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  <a:sym typeface="Math C" panose="05000000000000000000" pitchFamily="2" charset="2"/>
              </a:rPr>
              <a:t>srcB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sym typeface="Math C" panose="05000000000000000000" pitchFamily="2" charset="2"/>
              </a:rPr>
              <a:t>}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sym typeface="Math C" panose="05000000000000000000" pitchFamily="2" charset="2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(2,_,_)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sym typeface="Math C" panose="05000000000000000000" pitchFamily="2" charset="2"/>
              </a:rPr>
              <a:t> {}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629B14-9364-4488-9821-B9F737027822}"/>
              </a:ext>
            </a:extLst>
          </p:cNvPr>
          <p:cNvSpPr txBox="1"/>
          <p:nvPr/>
        </p:nvSpPr>
        <p:spPr>
          <a:xfrm>
            <a:off x="7898729" y="2302902"/>
            <a:ext cx="3300663" cy="646331"/>
          </a:xfrm>
          <a:prstGeom prst="rect">
            <a:avLst/>
          </a:prstGeom>
          <a:noFill/>
          <a:ln w="38100">
            <a:solidFill>
              <a:srgbClr val="FF6969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(1,_,_)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sym typeface="Math C" panose="05000000000000000000" pitchFamily="2" charset="2"/>
              </a:rPr>
              <a:t> {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  <a:sym typeface="Math C" panose="05000000000000000000" pitchFamily="2" charset="2"/>
              </a:rPr>
              <a:t>srcA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sym typeface="Math C" panose="05000000000000000000" pitchFamily="2" charset="2"/>
              </a:rPr>
              <a:t>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  <a:sym typeface="Math C" panose="05000000000000000000" pitchFamily="2" charset="2"/>
              </a:rPr>
              <a:t>srcB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sym typeface="Math C" panose="05000000000000000000" pitchFamily="2" charset="2"/>
              </a:rPr>
              <a:t>}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sym typeface="Math C" panose="05000000000000000000" pitchFamily="2" charset="2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(2,_,_)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sym typeface="Math C" panose="05000000000000000000" pitchFamily="2" charset="2"/>
              </a:rPr>
              <a:t> {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  <a:sym typeface="Math C" panose="05000000000000000000" pitchFamily="2" charset="2"/>
              </a:rPr>
              <a:t>srcA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sym typeface="Math C" panose="05000000000000000000" pitchFamily="2" charset="2"/>
              </a:rPr>
              <a:t>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  <a:sym typeface="Math C" panose="05000000000000000000" pitchFamily="2" charset="2"/>
              </a:rPr>
              <a:t>srcB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sym typeface="Math C" panose="05000000000000000000" pitchFamily="2" charset="2"/>
              </a:rPr>
              <a:t>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21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Cartesian packet state example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334127" y="3561447"/>
            <a:ext cx="7523746" cy="240949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corrBits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// 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 {1, 2}</a:t>
            </a:r>
            <a:endParaRPr lang="en-US" sz="2400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port ? 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src,dst,tpe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A(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:= true;</a:t>
            </a:r>
            <a:b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B(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:= true;</a:t>
            </a:r>
            <a:b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A ? 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port_src_in_A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 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src,dst,tpe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B ? 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port_src_in_B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 </a:t>
            </a: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src,dst,tpe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C8B7F8-2872-43A4-AD4F-3B55302133EC}"/>
              </a:ext>
            </a:extLst>
          </p:cNvPr>
          <p:cNvSpPr txBox="1"/>
          <p:nvPr/>
        </p:nvSpPr>
        <p:spPr>
          <a:xfrm>
            <a:off x="4226594" y="1897579"/>
            <a:ext cx="3738812" cy="646331"/>
          </a:xfrm>
          <a:prstGeom prst="rect">
            <a:avLst/>
          </a:prstGeom>
          <a:noFill/>
          <a:ln w="38100">
            <a:solidFill>
              <a:srgbClr val="FF6969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(1,_,_)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sym typeface="Math C" panose="05000000000000000000" pitchFamily="2" charset="2"/>
              </a:rPr>
              <a:t> {} {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  <a:sym typeface="Math C" panose="05000000000000000000" pitchFamily="2" charset="2"/>
              </a:rPr>
              <a:t>srcA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sym typeface="Math C" panose="05000000000000000000" pitchFamily="2" charset="2"/>
              </a:rPr>
              <a:t>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  <a:sym typeface="Math C" panose="05000000000000000000" pitchFamily="2" charset="2"/>
              </a:rPr>
              <a:t>srcB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  <a:sym typeface="Math C" panose="05000000000000000000" pitchFamily="2" charset="2"/>
              </a:rPr>
              <a:t>}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(2,_,_)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sym typeface="Math C" panose="05000000000000000000" pitchFamily="2" charset="2"/>
              </a:rPr>
              <a:t> {} {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  <a:sym typeface="Math C" panose="05000000000000000000" pitchFamily="2" charset="2"/>
              </a:rPr>
              <a:t>srcA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sym typeface="Math C" panose="05000000000000000000" pitchFamily="2" charset="2"/>
              </a:rPr>
              <a:t>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  <a:sym typeface="Math C" panose="05000000000000000000" pitchFamily="2" charset="2"/>
              </a:rPr>
              <a:t>srcB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  <a:sym typeface="Math C" panose="05000000000000000000" pitchFamily="2" charset="2"/>
              </a:rPr>
              <a:t>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28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When is this precise?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08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Precise in Reverting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/>
              <a:t>Middleboxes</a:t>
            </a:r>
            <a:r>
              <a:rPr lang="en-US" sz="3600" dirty="0" smtClean="0"/>
              <a:t> can revert to their initial state</a:t>
            </a:r>
          </a:p>
          <a:p>
            <a:pPr lvl="1"/>
            <a:r>
              <a:rPr lang="en-US" sz="3600" dirty="0" smtClean="0"/>
              <a:t>Similar to soft state in networks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616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107"/>
          <p:cNvSpPr/>
          <p:nvPr/>
        </p:nvSpPr>
        <p:spPr>
          <a:xfrm>
            <a:off x="1752600" y="5395772"/>
            <a:ext cx="6982320" cy="1100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8" tIns="26788" rIns="26788" bIns="26788" anchor="ctr">
            <a:spAutoFit/>
          </a:bodyPr>
          <a:lstStyle/>
          <a:p>
            <a:pPr marL="342900" lvl="1" indent="-342900">
              <a:spcBef>
                <a:spcPct val="20000"/>
              </a:spcBef>
              <a:buClr>
                <a:srgbClr val="0B9B80"/>
              </a:buClr>
              <a:buSzPct val="75000"/>
              <a:buFont typeface="Arial" pitchFamily="34" charset="0"/>
              <a:buChar char="•"/>
              <a:defRPr sz="1800"/>
            </a:pPr>
            <a:r>
              <a:rPr lang="en-US" sz="2000" dirty="0"/>
              <a:t>Security (firewalls, IDSs,…)</a:t>
            </a:r>
          </a:p>
          <a:p>
            <a:pPr marL="342900" lvl="1" indent="-342900">
              <a:spcBef>
                <a:spcPct val="20000"/>
              </a:spcBef>
              <a:buClr>
                <a:srgbClr val="0B9B80"/>
              </a:buClr>
              <a:buSzPct val="75000"/>
              <a:buFont typeface="Arial" pitchFamily="34" charset="0"/>
              <a:buChar char="•"/>
              <a:defRPr sz="1800"/>
            </a:pPr>
            <a:r>
              <a:rPr lang="en-US" sz="2000" dirty="0"/>
              <a:t>Performance (caches, load balancers,…)</a:t>
            </a:r>
          </a:p>
          <a:p>
            <a:pPr marL="342900" lvl="1" indent="-342900">
              <a:spcBef>
                <a:spcPct val="20000"/>
              </a:spcBef>
              <a:buClr>
                <a:srgbClr val="0B9B80"/>
              </a:buClr>
              <a:buSzPct val="75000"/>
              <a:buFont typeface="Arial" pitchFamily="34" charset="0"/>
              <a:buChar char="•"/>
              <a:defRPr sz="1800"/>
            </a:pPr>
            <a:r>
              <a:rPr lang="en-US" sz="2000" dirty="0"/>
              <a:t>New functionality (proxies,…)</a:t>
            </a:r>
          </a:p>
        </p:txBody>
      </p:sp>
      <p:grpSp>
        <p:nvGrpSpPr>
          <p:cNvPr id="2" name="Group 77"/>
          <p:cNvGrpSpPr/>
          <p:nvPr/>
        </p:nvGrpSpPr>
        <p:grpSpPr>
          <a:xfrm>
            <a:off x="9220200" y="3429000"/>
            <a:ext cx="1295400" cy="1295400"/>
            <a:chOff x="7543800" y="3429000"/>
            <a:chExt cx="1295400" cy="1295400"/>
          </a:xfrm>
        </p:grpSpPr>
        <p:sp>
          <p:nvSpPr>
            <p:cNvPr id="79" name="Oval 78"/>
            <p:cNvSpPr/>
            <p:nvPr/>
          </p:nvSpPr>
          <p:spPr>
            <a:xfrm>
              <a:off x="7543800" y="3429000"/>
              <a:ext cx="1295400" cy="12954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>
                <a:solidFill>
                  <a:schemeClr val="tx1"/>
                </a:solidFill>
              </a:endParaRPr>
            </a:p>
          </p:txBody>
        </p:sp>
        <p:grpSp>
          <p:nvGrpSpPr>
            <p:cNvPr id="3" name="Group 40"/>
            <p:cNvGrpSpPr/>
            <p:nvPr/>
          </p:nvGrpSpPr>
          <p:grpSpPr>
            <a:xfrm>
              <a:off x="7683910" y="3733800"/>
              <a:ext cx="1002890" cy="609600"/>
              <a:chOff x="3044825" y="1419225"/>
              <a:chExt cx="2024063" cy="1230313"/>
            </a:xfrm>
          </p:grpSpPr>
          <p:sp>
            <p:nvSpPr>
              <p:cNvPr id="81" name="Freeform 18"/>
              <p:cNvSpPr>
                <a:spLocks/>
              </p:cNvSpPr>
              <p:nvPr/>
            </p:nvSpPr>
            <p:spPr bwMode="auto">
              <a:xfrm>
                <a:off x="3044825" y="1603375"/>
                <a:ext cx="590550" cy="1046163"/>
              </a:xfrm>
              <a:custGeom>
                <a:avLst/>
                <a:gdLst/>
                <a:ahLst/>
                <a:cxnLst>
                  <a:cxn ang="0">
                    <a:pos x="256" y="7"/>
                  </a:cxn>
                  <a:cxn ang="0">
                    <a:pos x="249" y="0"/>
                  </a:cxn>
                  <a:cxn ang="0">
                    <a:pos x="7" y="0"/>
                  </a:cxn>
                  <a:cxn ang="0">
                    <a:pos x="0" y="7"/>
                  </a:cxn>
                  <a:cxn ang="0">
                    <a:pos x="0" y="445"/>
                  </a:cxn>
                  <a:cxn ang="0">
                    <a:pos x="7" y="452"/>
                  </a:cxn>
                  <a:cxn ang="0">
                    <a:pos x="249" y="452"/>
                  </a:cxn>
                  <a:cxn ang="0">
                    <a:pos x="256" y="445"/>
                  </a:cxn>
                  <a:cxn ang="0">
                    <a:pos x="256" y="7"/>
                  </a:cxn>
                </a:cxnLst>
                <a:rect l="0" t="0" r="r" b="b"/>
                <a:pathLst>
                  <a:path w="256" h="452">
                    <a:moveTo>
                      <a:pt x="256" y="7"/>
                    </a:moveTo>
                    <a:cubicBezTo>
                      <a:pt x="256" y="3"/>
                      <a:pt x="253" y="0"/>
                      <a:pt x="249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445"/>
                      <a:pt x="0" y="445"/>
                      <a:pt x="0" y="445"/>
                    </a:cubicBezTo>
                    <a:cubicBezTo>
                      <a:pt x="0" y="449"/>
                      <a:pt x="3" y="452"/>
                      <a:pt x="7" y="452"/>
                    </a:cubicBezTo>
                    <a:cubicBezTo>
                      <a:pt x="249" y="452"/>
                      <a:pt x="249" y="452"/>
                      <a:pt x="249" y="452"/>
                    </a:cubicBezTo>
                    <a:cubicBezTo>
                      <a:pt x="253" y="452"/>
                      <a:pt x="256" y="449"/>
                      <a:pt x="256" y="445"/>
                    </a:cubicBezTo>
                    <a:lnTo>
                      <a:pt x="256" y="7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 sz="2000"/>
              </a:p>
            </p:txBody>
          </p:sp>
          <p:sp>
            <p:nvSpPr>
              <p:cNvPr id="82" name="Line 19"/>
              <p:cNvSpPr>
                <a:spLocks noChangeShapeType="1"/>
              </p:cNvSpPr>
              <p:nvPr/>
            </p:nvSpPr>
            <p:spPr bwMode="auto">
              <a:xfrm>
                <a:off x="3187700" y="1808163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 sz="2000"/>
              </a:p>
            </p:txBody>
          </p:sp>
          <p:sp>
            <p:nvSpPr>
              <p:cNvPr id="83" name="Line 20"/>
              <p:cNvSpPr>
                <a:spLocks noChangeShapeType="1"/>
              </p:cNvSpPr>
              <p:nvPr/>
            </p:nvSpPr>
            <p:spPr bwMode="auto">
              <a:xfrm>
                <a:off x="3187700" y="1890713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 sz="2000"/>
              </a:p>
            </p:txBody>
          </p:sp>
          <p:sp>
            <p:nvSpPr>
              <p:cNvPr id="84" name="Line 21"/>
              <p:cNvSpPr>
                <a:spLocks noChangeShapeType="1"/>
              </p:cNvSpPr>
              <p:nvPr/>
            </p:nvSpPr>
            <p:spPr bwMode="auto">
              <a:xfrm>
                <a:off x="3187700" y="1973263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 sz="2000"/>
              </a:p>
            </p:txBody>
          </p:sp>
          <p:sp>
            <p:nvSpPr>
              <p:cNvPr id="85" name="Line 22"/>
              <p:cNvSpPr>
                <a:spLocks noChangeShapeType="1"/>
              </p:cNvSpPr>
              <p:nvPr/>
            </p:nvSpPr>
            <p:spPr bwMode="auto">
              <a:xfrm>
                <a:off x="3187700" y="2057400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 sz="2000"/>
              </a:p>
            </p:txBody>
          </p:sp>
          <p:sp>
            <p:nvSpPr>
              <p:cNvPr id="86" name="Line 23"/>
              <p:cNvSpPr>
                <a:spLocks noChangeShapeType="1"/>
              </p:cNvSpPr>
              <p:nvPr/>
            </p:nvSpPr>
            <p:spPr bwMode="auto">
              <a:xfrm>
                <a:off x="3187700" y="2139950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 sz="2000"/>
              </a:p>
            </p:txBody>
          </p:sp>
          <p:sp>
            <p:nvSpPr>
              <p:cNvPr id="87" name="Line 24"/>
              <p:cNvSpPr>
                <a:spLocks noChangeShapeType="1"/>
              </p:cNvSpPr>
              <p:nvPr/>
            </p:nvSpPr>
            <p:spPr bwMode="auto">
              <a:xfrm>
                <a:off x="3187700" y="2224088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 sz="2000"/>
              </a:p>
            </p:txBody>
          </p:sp>
          <p:sp>
            <p:nvSpPr>
              <p:cNvPr id="88" name="Line 25"/>
              <p:cNvSpPr>
                <a:spLocks noChangeShapeType="1"/>
              </p:cNvSpPr>
              <p:nvPr/>
            </p:nvSpPr>
            <p:spPr bwMode="auto">
              <a:xfrm>
                <a:off x="3187700" y="2306638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 sz="2000"/>
              </a:p>
            </p:txBody>
          </p:sp>
          <p:sp>
            <p:nvSpPr>
              <p:cNvPr id="89" name="Line 26"/>
              <p:cNvSpPr>
                <a:spLocks noChangeShapeType="1"/>
              </p:cNvSpPr>
              <p:nvPr/>
            </p:nvSpPr>
            <p:spPr bwMode="auto">
              <a:xfrm>
                <a:off x="3187700" y="2390775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 sz="2000"/>
              </a:p>
            </p:txBody>
          </p:sp>
          <p:sp>
            <p:nvSpPr>
              <p:cNvPr id="90" name="Line 27"/>
              <p:cNvSpPr>
                <a:spLocks noChangeShapeType="1"/>
              </p:cNvSpPr>
              <p:nvPr/>
            </p:nvSpPr>
            <p:spPr bwMode="auto">
              <a:xfrm>
                <a:off x="3187700" y="2473325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 sz="2000"/>
              </a:p>
            </p:txBody>
          </p:sp>
          <p:sp>
            <p:nvSpPr>
              <p:cNvPr id="91" name="Freeform 28"/>
              <p:cNvSpPr>
                <a:spLocks/>
              </p:cNvSpPr>
              <p:nvPr/>
            </p:nvSpPr>
            <p:spPr bwMode="auto">
              <a:xfrm>
                <a:off x="4476750" y="1603375"/>
                <a:ext cx="592138" cy="1046163"/>
              </a:xfrm>
              <a:custGeom>
                <a:avLst/>
                <a:gdLst/>
                <a:ahLst/>
                <a:cxnLst>
                  <a:cxn ang="0">
                    <a:pos x="256" y="7"/>
                  </a:cxn>
                  <a:cxn ang="0">
                    <a:pos x="249" y="0"/>
                  </a:cxn>
                  <a:cxn ang="0">
                    <a:pos x="7" y="0"/>
                  </a:cxn>
                  <a:cxn ang="0">
                    <a:pos x="0" y="7"/>
                  </a:cxn>
                  <a:cxn ang="0">
                    <a:pos x="0" y="445"/>
                  </a:cxn>
                  <a:cxn ang="0">
                    <a:pos x="7" y="452"/>
                  </a:cxn>
                  <a:cxn ang="0">
                    <a:pos x="249" y="452"/>
                  </a:cxn>
                  <a:cxn ang="0">
                    <a:pos x="256" y="445"/>
                  </a:cxn>
                  <a:cxn ang="0">
                    <a:pos x="256" y="7"/>
                  </a:cxn>
                </a:cxnLst>
                <a:rect l="0" t="0" r="r" b="b"/>
                <a:pathLst>
                  <a:path w="256" h="452">
                    <a:moveTo>
                      <a:pt x="256" y="7"/>
                    </a:moveTo>
                    <a:cubicBezTo>
                      <a:pt x="256" y="3"/>
                      <a:pt x="253" y="0"/>
                      <a:pt x="249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445"/>
                      <a:pt x="0" y="445"/>
                      <a:pt x="0" y="445"/>
                    </a:cubicBezTo>
                    <a:cubicBezTo>
                      <a:pt x="0" y="449"/>
                      <a:pt x="3" y="452"/>
                      <a:pt x="7" y="452"/>
                    </a:cubicBezTo>
                    <a:cubicBezTo>
                      <a:pt x="249" y="452"/>
                      <a:pt x="249" y="452"/>
                      <a:pt x="249" y="452"/>
                    </a:cubicBezTo>
                    <a:cubicBezTo>
                      <a:pt x="253" y="452"/>
                      <a:pt x="256" y="449"/>
                      <a:pt x="256" y="445"/>
                    </a:cubicBezTo>
                    <a:lnTo>
                      <a:pt x="256" y="7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 sz="2000"/>
              </a:p>
            </p:txBody>
          </p:sp>
          <p:sp>
            <p:nvSpPr>
              <p:cNvPr id="92" name="Line 29"/>
              <p:cNvSpPr>
                <a:spLocks noChangeShapeType="1"/>
              </p:cNvSpPr>
              <p:nvPr/>
            </p:nvSpPr>
            <p:spPr bwMode="auto">
              <a:xfrm>
                <a:off x="4621213" y="1808163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 sz="2000"/>
              </a:p>
            </p:txBody>
          </p:sp>
          <p:sp>
            <p:nvSpPr>
              <p:cNvPr id="93" name="Line 30"/>
              <p:cNvSpPr>
                <a:spLocks noChangeShapeType="1"/>
              </p:cNvSpPr>
              <p:nvPr/>
            </p:nvSpPr>
            <p:spPr bwMode="auto">
              <a:xfrm>
                <a:off x="4621213" y="1890713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 sz="2000"/>
              </a:p>
            </p:txBody>
          </p:sp>
          <p:sp>
            <p:nvSpPr>
              <p:cNvPr id="94" name="Line 31"/>
              <p:cNvSpPr>
                <a:spLocks noChangeShapeType="1"/>
              </p:cNvSpPr>
              <p:nvPr/>
            </p:nvSpPr>
            <p:spPr bwMode="auto">
              <a:xfrm>
                <a:off x="4621213" y="1973263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 sz="2000"/>
              </a:p>
            </p:txBody>
          </p:sp>
          <p:sp>
            <p:nvSpPr>
              <p:cNvPr id="95" name="Line 32"/>
              <p:cNvSpPr>
                <a:spLocks noChangeShapeType="1"/>
              </p:cNvSpPr>
              <p:nvPr/>
            </p:nvSpPr>
            <p:spPr bwMode="auto">
              <a:xfrm>
                <a:off x="4621213" y="2057400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 sz="2000"/>
              </a:p>
            </p:txBody>
          </p:sp>
          <p:sp>
            <p:nvSpPr>
              <p:cNvPr id="96" name="Line 33"/>
              <p:cNvSpPr>
                <a:spLocks noChangeShapeType="1"/>
              </p:cNvSpPr>
              <p:nvPr/>
            </p:nvSpPr>
            <p:spPr bwMode="auto">
              <a:xfrm>
                <a:off x="4621213" y="2139950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 sz="2000"/>
              </a:p>
            </p:txBody>
          </p:sp>
          <p:sp>
            <p:nvSpPr>
              <p:cNvPr id="97" name="Line 34"/>
              <p:cNvSpPr>
                <a:spLocks noChangeShapeType="1"/>
              </p:cNvSpPr>
              <p:nvPr/>
            </p:nvSpPr>
            <p:spPr bwMode="auto">
              <a:xfrm>
                <a:off x="4621213" y="2224088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 sz="2000"/>
              </a:p>
            </p:txBody>
          </p:sp>
          <p:sp>
            <p:nvSpPr>
              <p:cNvPr id="98" name="Line 35"/>
              <p:cNvSpPr>
                <a:spLocks noChangeShapeType="1"/>
              </p:cNvSpPr>
              <p:nvPr/>
            </p:nvSpPr>
            <p:spPr bwMode="auto">
              <a:xfrm>
                <a:off x="4621213" y="2306638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 sz="2000"/>
              </a:p>
            </p:txBody>
          </p:sp>
          <p:sp>
            <p:nvSpPr>
              <p:cNvPr id="99" name="Line 36"/>
              <p:cNvSpPr>
                <a:spLocks noChangeShapeType="1"/>
              </p:cNvSpPr>
              <p:nvPr/>
            </p:nvSpPr>
            <p:spPr bwMode="auto">
              <a:xfrm>
                <a:off x="4621213" y="2390775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 sz="2000"/>
              </a:p>
            </p:txBody>
          </p:sp>
          <p:sp>
            <p:nvSpPr>
              <p:cNvPr id="100" name="Line 37"/>
              <p:cNvSpPr>
                <a:spLocks noChangeShapeType="1"/>
              </p:cNvSpPr>
              <p:nvPr/>
            </p:nvSpPr>
            <p:spPr bwMode="auto">
              <a:xfrm>
                <a:off x="4621213" y="2473325"/>
                <a:ext cx="304800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 sz="2000"/>
              </a:p>
            </p:txBody>
          </p:sp>
          <p:sp>
            <p:nvSpPr>
              <p:cNvPr id="101" name="Freeform 38"/>
              <p:cNvSpPr>
                <a:spLocks/>
              </p:cNvSpPr>
              <p:nvPr/>
            </p:nvSpPr>
            <p:spPr bwMode="auto">
              <a:xfrm>
                <a:off x="3719513" y="1419225"/>
                <a:ext cx="674688" cy="1230313"/>
              </a:xfrm>
              <a:custGeom>
                <a:avLst/>
                <a:gdLst/>
                <a:ahLst/>
                <a:cxnLst>
                  <a:cxn ang="0">
                    <a:pos x="292" y="7"/>
                  </a:cxn>
                  <a:cxn ang="0">
                    <a:pos x="285" y="0"/>
                  </a:cxn>
                  <a:cxn ang="0">
                    <a:pos x="7" y="0"/>
                  </a:cxn>
                  <a:cxn ang="0">
                    <a:pos x="0" y="7"/>
                  </a:cxn>
                  <a:cxn ang="0">
                    <a:pos x="0" y="525"/>
                  </a:cxn>
                  <a:cxn ang="0">
                    <a:pos x="7" y="532"/>
                  </a:cxn>
                  <a:cxn ang="0">
                    <a:pos x="285" y="532"/>
                  </a:cxn>
                  <a:cxn ang="0">
                    <a:pos x="292" y="525"/>
                  </a:cxn>
                  <a:cxn ang="0">
                    <a:pos x="292" y="7"/>
                  </a:cxn>
                </a:cxnLst>
                <a:rect l="0" t="0" r="r" b="b"/>
                <a:pathLst>
                  <a:path w="292" h="532">
                    <a:moveTo>
                      <a:pt x="292" y="7"/>
                    </a:moveTo>
                    <a:cubicBezTo>
                      <a:pt x="292" y="3"/>
                      <a:pt x="289" y="0"/>
                      <a:pt x="285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525"/>
                      <a:pt x="0" y="525"/>
                      <a:pt x="0" y="525"/>
                    </a:cubicBezTo>
                    <a:cubicBezTo>
                      <a:pt x="0" y="529"/>
                      <a:pt x="3" y="532"/>
                      <a:pt x="7" y="532"/>
                    </a:cubicBezTo>
                    <a:cubicBezTo>
                      <a:pt x="285" y="532"/>
                      <a:pt x="285" y="532"/>
                      <a:pt x="285" y="532"/>
                    </a:cubicBezTo>
                    <a:cubicBezTo>
                      <a:pt x="289" y="532"/>
                      <a:pt x="292" y="529"/>
                      <a:pt x="292" y="525"/>
                    </a:cubicBezTo>
                    <a:lnTo>
                      <a:pt x="292" y="7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 sz="2000"/>
              </a:p>
            </p:txBody>
          </p:sp>
          <p:sp>
            <p:nvSpPr>
              <p:cNvPr id="102" name="Line 39"/>
              <p:cNvSpPr>
                <a:spLocks noChangeShapeType="1"/>
              </p:cNvSpPr>
              <p:nvPr/>
            </p:nvSpPr>
            <p:spPr bwMode="auto">
              <a:xfrm>
                <a:off x="3852863" y="1603375"/>
                <a:ext cx="398463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 sz="2000"/>
              </a:p>
            </p:txBody>
          </p:sp>
          <p:sp>
            <p:nvSpPr>
              <p:cNvPr id="103" name="Line 40"/>
              <p:cNvSpPr>
                <a:spLocks noChangeShapeType="1"/>
              </p:cNvSpPr>
              <p:nvPr/>
            </p:nvSpPr>
            <p:spPr bwMode="auto">
              <a:xfrm>
                <a:off x="3852863" y="1714500"/>
                <a:ext cx="398463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 sz="2000"/>
              </a:p>
            </p:txBody>
          </p:sp>
          <p:sp>
            <p:nvSpPr>
              <p:cNvPr id="104" name="Line 41"/>
              <p:cNvSpPr>
                <a:spLocks noChangeShapeType="1"/>
              </p:cNvSpPr>
              <p:nvPr/>
            </p:nvSpPr>
            <p:spPr bwMode="auto">
              <a:xfrm>
                <a:off x="3852863" y="1825625"/>
                <a:ext cx="398463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 sz="2000"/>
              </a:p>
            </p:txBody>
          </p:sp>
          <p:sp>
            <p:nvSpPr>
              <p:cNvPr id="105" name="Line 42"/>
              <p:cNvSpPr>
                <a:spLocks noChangeShapeType="1"/>
              </p:cNvSpPr>
              <p:nvPr/>
            </p:nvSpPr>
            <p:spPr bwMode="auto">
              <a:xfrm>
                <a:off x="3852863" y="1927225"/>
                <a:ext cx="398463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 sz="2000"/>
              </a:p>
            </p:txBody>
          </p:sp>
          <p:sp>
            <p:nvSpPr>
              <p:cNvPr id="106" name="Line 43"/>
              <p:cNvSpPr>
                <a:spLocks noChangeShapeType="1"/>
              </p:cNvSpPr>
              <p:nvPr/>
            </p:nvSpPr>
            <p:spPr bwMode="auto">
              <a:xfrm>
                <a:off x="3852863" y="2038350"/>
                <a:ext cx="398463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 sz="2000"/>
              </a:p>
            </p:txBody>
          </p:sp>
          <p:sp>
            <p:nvSpPr>
              <p:cNvPr id="107" name="Line 44"/>
              <p:cNvSpPr>
                <a:spLocks noChangeShapeType="1"/>
              </p:cNvSpPr>
              <p:nvPr/>
            </p:nvSpPr>
            <p:spPr bwMode="auto">
              <a:xfrm>
                <a:off x="3852863" y="2149475"/>
                <a:ext cx="398463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 sz="2000"/>
              </a:p>
            </p:txBody>
          </p:sp>
          <p:sp>
            <p:nvSpPr>
              <p:cNvPr id="108" name="Line 45"/>
              <p:cNvSpPr>
                <a:spLocks noChangeShapeType="1"/>
              </p:cNvSpPr>
              <p:nvPr/>
            </p:nvSpPr>
            <p:spPr bwMode="auto">
              <a:xfrm>
                <a:off x="3852863" y="2260600"/>
                <a:ext cx="398463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 sz="2000"/>
              </a:p>
            </p:txBody>
          </p:sp>
          <p:sp>
            <p:nvSpPr>
              <p:cNvPr id="109" name="Line 46"/>
              <p:cNvSpPr>
                <a:spLocks noChangeShapeType="1"/>
              </p:cNvSpPr>
              <p:nvPr/>
            </p:nvSpPr>
            <p:spPr bwMode="auto">
              <a:xfrm>
                <a:off x="3852863" y="2362200"/>
                <a:ext cx="398463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 sz="2000"/>
              </a:p>
            </p:txBody>
          </p:sp>
          <p:sp>
            <p:nvSpPr>
              <p:cNvPr id="110" name="Line 47"/>
              <p:cNvSpPr>
                <a:spLocks noChangeShapeType="1"/>
              </p:cNvSpPr>
              <p:nvPr/>
            </p:nvSpPr>
            <p:spPr bwMode="auto">
              <a:xfrm>
                <a:off x="3852863" y="2473325"/>
                <a:ext cx="398463" cy="158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 sz="2000"/>
              </a:p>
            </p:txBody>
          </p:sp>
        </p:grpSp>
      </p:grpSp>
      <p:grpSp>
        <p:nvGrpSpPr>
          <p:cNvPr id="4" name="Group 110"/>
          <p:cNvGrpSpPr/>
          <p:nvPr/>
        </p:nvGrpSpPr>
        <p:grpSpPr>
          <a:xfrm>
            <a:off x="1600200" y="1905000"/>
            <a:ext cx="1295400" cy="1295400"/>
            <a:chOff x="76200" y="1905000"/>
            <a:chExt cx="1295400" cy="1295400"/>
          </a:xfrm>
        </p:grpSpPr>
        <p:sp>
          <p:nvSpPr>
            <p:cNvPr id="112" name="Oval 111"/>
            <p:cNvSpPr/>
            <p:nvPr/>
          </p:nvSpPr>
          <p:spPr>
            <a:xfrm>
              <a:off x="76200" y="1905000"/>
              <a:ext cx="1295400" cy="12954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>
                <a:solidFill>
                  <a:schemeClr val="tx1"/>
                </a:solidFill>
              </a:endParaRPr>
            </a:p>
          </p:txBody>
        </p:sp>
        <p:sp>
          <p:nvSpPr>
            <p:cNvPr id="113" name="Freeform 6"/>
            <p:cNvSpPr>
              <a:spLocks noEditPoints="1"/>
            </p:cNvSpPr>
            <p:nvPr/>
          </p:nvSpPr>
          <p:spPr bwMode="auto">
            <a:xfrm>
              <a:off x="485775" y="2165350"/>
              <a:ext cx="459326" cy="796925"/>
            </a:xfrm>
            <a:custGeom>
              <a:avLst/>
              <a:gdLst/>
              <a:ahLst/>
              <a:cxnLst>
                <a:cxn ang="0">
                  <a:pos x="332" y="11"/>
                </a:cxn>
                <a:cxn ang="0">
                  <a:pos x="321" y="0"/>
                </a:cxn>
                <a:cxn ang="0">
                  <a:pos x="11" y="0"/>
                </a:cxn>
                <a:cxn ang="0">
                  <a:pos x="0" y="11"/>
                </a:cxn>
                <a:cxn ang="0">
                  <a:pos x="0" y="565"/>
                </a:cxn>
                <a:cxn ang="0">
                  <a:pos x="11" y="576"/>
                </a:cxn>
                <a:cxn ang="0">
                  <a:pos x="321" y="576"/>
                </a:cxn>
                <a:cxn ang="0">
                  <a:pos x="332" y="565"/>
                </a:cxn>
                <a:cxn ang="0">
                  <a:pos x="332" y="11"/>
                </a:cxn>
                <a:cxn ang="0">
                  <a:pos x="220" y="41"/>
                </a:cxn>
                <a:cxn ang="0">
                  <a:pos x="217" y="44"/>
                </a:cxn>
                <a:cxn ang="0">
                  <a:pos x="119" y="44"/>
                </a:cxn>
                <a:cxn ang="0">
                  <a:pos x="116" y="41"/>
                </a:cxn>
                <a:cxn ang="0">
                  <a:pos x="116" y="39"/>
                </a:cxn>
                <a:cxn ang="0">
                  <a:pos x="119" y="36"/>
                </a:cxn>
                <a:cxn ang="0">
                  <a:pos x="217" y="36"/>
                </a:cxn>
                <a:cxn ang="0">
                  <a:pos x="220" y="39"/>
                </a:cxn>
                <a:cxn ang="0">
                  <a:pos x="220" y="41"/>
                </a:cxn>
                <a:cxn ang="0">
                  <a:pos x="168" y="543"/>
                </a:cxn>
                <a:cxn ang="0">
                  <a:pos x="152" y="527"/>
                </a:cxn>
                <a:cxn ang="0">
                  <a:pos x="168" y="511"/>
                </a:cxn>
                <a:cxn ang="0">
                  <a:pos x="184" y="527"/>
                </a:cxn>
                <a:cxn ang="0">
                  <a:pos x="168" y="543"/>
                </a:cxn>
                <a:cxn ang="0">
                  <a:pos x="300" y="472"/>
                </a:cxn>
                <a:cxn ang="0">
                  <a:pos x="32" y="472"/>
                </a:cxn>
                <a:cxn ang="0">
                  <a:pos x="32" y="88"/>
                </a:cxn>
                <a:cxn ang="0">
                  <a:pos x="300" y="88"/>
                </a:cxn>
                <a:cxn ang="0">
                  <a:pos x="300" y="472"/>
                </a:cxn>
                <a:cxn ang="0">
                  <a:pos x="177" y="156"/>
                </a:cxn>
                <a:cxn ang="0">
                  <a:pos x="246" y="193"/>
                </a:cxn>
                <a:cxn ang="0">
                  <a:pos x="118" y="156"/>
                </a:cxn>
                <a:cxn ang="0">
                  <a:pos x="256" y="232"/>
                </a:cxn>
              </a:cxnLst>
              <a:rect l="0" t="0" r="r" b="b"/>
              <a:pathLst>
                <a:path w="332" h="576">
                  <a:moveTo>
                    <a:pt x="332" y="11"/>
                  </a:moveTo>
                  <a:cubicBezTo>
                    <a:pt x="332" y="5"/>
                    <a:pt x="327" y="0"/>
                    <a:pt x="32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565"/>
                    <a:pt x="0" y="565"/>
                    <a:pt x="0" y="565"/>
                  </a:cubicBezTo>
                  <a:cubicBezTo>
                    <a:pt x="0" y="571"/>
                    <a:pt x="5" y="576"/>
                    <a:pt x="11" y="576"/>
                  </a:cubicBezTo>
                  <a:cubicBezTo>
                    <a:pt x="321" y="576"/>
                    <a:pt x="321" y="576"/>
                    <a:pt x="321" y="576"/>
                  </a:cubicBezTo>
                  <a:cubicBezTo>
                    <a:pt x="327" y="576"/>
                    <a:pt x="332" y="571"/>
                    <a:pt x="332" y="565"/>
                  </a:cubicBezTo>
                  <a:lnTo>
                    <a:pt x="332" y="11"/>
                  </a:lnTo>
                  <a:close/>
                  <a:moveTo>
                    <a:pt x="220" y="41"/>
                  </a:moveTo>
                  <a:cubicBezTo>
                    <a:pt x="220" y="43"/>
                    <a:pt x="219" y="44"/>
                    <a:pt x="217" y="44"/>
                  </a:cubicBezTo>
                  <a:cubicBezTo>
                    <a:pt x="119" y="44"/>
                    <a:pt x="119" y="44"/>
                    <a:pt x="119" y="44"/>
                  </a:cubicBezTo>
                  <a:cubicBezTo>
                    <a:pt x="117" y="44"/>
                    <a:pt x="116" y="43"/>
                    <a:pt x="116" y="41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7"/>
                    <a:pt x="117" y="36"/>
                    <a:pt x="119" y="36"/>
                  </a:cubicBezTo>
                  <a:cubicBezTo>
                    <a:pt x="217" y="36"/>
                    <a:pt x="217" y="36"/>
                    <a:pt x="217" y="36"/>
                  </a:cubicBezTo>
                  <a:cubicBezTo>
                    <a:pt x="219" y="36"/>
                    <a:pt x="220" y="37"/>
                    <a:pt x="220" y="39"/>
                  </a:cubicBezTo>
                  <a:lnTo>
                    <a:pt x="220" y="41"/>
                  </a:lnTo>
                  <a:close/>
                  <a:moveTo>
                    <a:pt x="168" y="543"/>
                  </a:moveTo>
                  <a:cubicBezTo>
                    <a:pt x="159" y="543"/>
                    <a:pt x="152" y="536"/>
                    <a:pt x="152" y="527"/>
                  </a:cubicBezTo>
                  <a:cubicBezTo>
                    <a:pt x="152" y="518"/>
                    <a:pt x="159" y="511"/>
                    <a:pt x="168" y="511"/>
                  </a:cubicBezTo>
                  <a:cubicBezTo>
                    <a:pt x="177" y="511"/>
                    <a:pt x="184" y="518"/>
                    <a:pt x="184" y="527"/>
                  </a:cubicBezTo>
                  <a:cubicBezTo>
                    <a:pt x="184" y="536"/>
                    <a:pt x="177" y="543"/>
                    <a:pt x="168" y="543"/>
                  </a:cubicBezTo>
                  <a:close/>
                  <a:moveTo>
                    <a:pt x="300" y="472"/>
                  </a:moveTo>
                  <a:cubicBezTo>
                    <a:pt x="32" y="472"/>
                    <a:pt x="32" y="472"/>
                    <a:pt x="32" y="472"/>
                  </a:cubicBezTo>
                  <a:cubicBezTo>
                    <a:pt x="32" y="88"/>
                    <a:pt x="32" y="88"/>
                    <a:pt x="32" y="88"/>
                  </a:cubicBezTo>
                  <a:cubicBezTo>
                    <a:pt x="300" y="88"/>
                    <a:pt x="300" y="88"/>
                    <a:pt x="300" y="88"/>
                  </a:cubicBezTo>
                  <a:lnTo>
                    <a:pt x="300" y="472"/>
                  </a:lnTo>
                  <a:close/>
                  <a:moveTo>
                    <a:pt x="177" y="156"/>
                  </a:moveTo>
                  <a:cubicBezTo>
                    <a:pt x="246" y="193"/>
                    <a:pt x="246" y="193"/>
                    <a:pt x="246" y="193"/>
                  </a:cubicBezTo>
                  <a:moveTo>
                    <a:pt x="118" y="156"/>
                  </a:moveTo>
                  <a:cubicBezTo>
                    <a:pt x="256" y="232"/>
                    <a:pt x="256" y="232"/>
                    <a:pt x="256" y="232"/>
                  </a:cubicBezTo>
                </a:path>
              </a:pathLst>
            </a:custGeom>
            <a:noFill/>
            <a:ln w="2857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 sz="2000"/>
            </a:p>
          </p:txBody>
        </p:sp>
      </p:grpSp>
      <p:grpSp>
        <p:nvGrpSpPr>
          <p:cNvPr id="5" name="Group 113"/>
          <p:cNvGrpSpPr/>
          <p:nvPr/>
        </p:nvGrpSpPr>
        <p:grpSpPr>
          <a:xfrm>
            <a:off x="9220200" y="1905000"/>
            <a:ext cx="1295400" cy="1295400"/>
            <a:chOff x="7391400" y="1905000"/>
            <a:chExt cx="1295400" cy="1295400"/>
          </a:xfrm>
        </p:grpSpPr>
        <p:sp>
          <p:nvSpPr>
            <p:cNvPr id="115" name="Oval 114"/>
            <p:cNvSpPr/>
            <p:nvPr/>
          </p:nvSpPr>
          <p:spPr>
            <a:xfrm>
              <a:off x="7391400" y="1905000"/>
              <a:ext cx="1295400" cy="12954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>
                <a:solidFill>
                  <a:schemeClr val="tx1"/>
                </a:solidFill>
              </a:endParaRPr>
            </a:p>
          </p:txBody>
        </p:sp>
        <p:grpSp>
          <p:nvGrpSpPr>
            <p:cNvPr id="6" name="Group 30"/>
            <p:cNvGrpSpPr/>
            <p:nvPr/>
          </p:nvGrpSpPr>
          <p:grpSpPr>
            <a:xfrm>
              <a:off x="7598251" y="2190750"/>
              <a:ext cx="926624" cy="817106"/>
              <a:chOff x="2166938" y="3592513"/>
              <a:chExt cx="1719263" cy="1516063"/>
            </a:xfrm>
          </p:grpSpPr>
          <p:sp>
            <p:nvSpPr>
              <p:cNvPr id="117" name="Freeform 11"/>
              <p:cNvSpPr>
                <a:spLocks noEditPoints="1"/>
              </p:cNvSpPr>
              <p:nvPr/>
            </p:nvSpPr>
            <p:spPr bwMode="auto">
              <a:xfrm>
                <a:off x="2166938" y="3592513"/>
                <a:ext cx="1719263" cy="1182688"/>
              </a:xfrm>
              <a:custGeom>
                <a:avLst/>
                <a:gdLst/>
                <a:ahLst/>
                <a:cxnLst>
                  <a:cxn ang="0">
                    <a:pos x="744" y="18"/>
                  </a:cxn>
                  <a:cxn ang="0">
                    <a:pos x="726" y="0"/>
                  </a:cxn>
                  <a:cxn ang="0">
                    <a:pos x="22" y="0"/>
                  </a:cxn>
                  <a:cxn ang="0">
                    <a:pos x="0" y="18"/>
                  </a:cxn>
                  <a:cxn ang="0">
                    <a:pos x="0" y="490"/>
                  </a:cxn>
                  <a:cxn ang="0">
                    <a:pos x="22" y="512"/>
                  </a:cxn>
                  <a:cxn ang="0">
                    <a:pos x="726" y="512"/>
                  </a:cxn>
                  <a:cxn ang="0">
                    <a:pos x="744" y="490"/>
                  </a:cxn>
                  <a:cxn ang="0">
                    <a:pos x="744" y="18"/>
                  </a:cxn>
                  <a:cxn ang="0">
                    <a:pos x="712" y="476"/>
                  </a:cxn>
                  <a:cxn ang="0">
                    <a:pos x="36" y="476"/>
                  </a:cxn>
                  <a:cxn ang="0">
                    <a:pos x="36" y="36"/>
                  </a:cxn>
                  <a:cxn ang="0">
                    <a:pos x="712" y="36"/>
                  </a:cxn>
                  <a:cxn ang="0">
                    <a:pos x="712" y="476"/>
                  </a:cxn>
                </a:cxnLst>
                <a:rect l="0" t="0" r="r" b="b"/>
                <a:pathLst>
                  <a:path w="744" h="512">
                    <a:moveTo>
                      <a:pt x="744" y="18"/>
                    </a:moveTo>
                    <a:cubicBezTo>
                      <a:pt x="744" y="7"/>
                      <a:pt x="737" y="0"/>
                      <a:pt x="72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7"/>
                      <a:pt x="0" y="18"/>
                    </a:cubicBezTo>
                    <a:cubicBezTo>
                      <a:pt x="0" y="490"/>
                      <a:pt x="0" y="490"/>
                      <a:pt x="0" y="490"/>
                    </a:cubicBezTo>
                    <a:cubicBezTo>
                      <a:pt x="0" y="501"/>
                      <a:pt x="11" y="512"/>
                      <a:pt x="22" y="512"/>
                    </a:cubicBezTo>
                    <a:cubicBezTo>
                      <a:pt x="726" y="512"/>
                      <a:pt x="726" y="512"/>
                      <a:pt x="726" y="512"/>
                    </a:cubicBezTo>
                    <a:cubicBezTo>
                      <a:pt x="737" y="512"/>
                      <a:pt x="744" y="501"/>
                      <a:pt x="744" y="490"/>
                    </a:cubicBezTo>
                    <a:lnTo>
                      <a:pt x="744" y="18"/>
                    </a:lnTo>
                    <a:close/>
                    <a:moveTo>
                      <a:pt x="712" y="476"/>
                    </a:moveTo>
                    <a:cubicBezTo>
                      <a:pt x="36" y="476"/>
                      <a:pt x="36" y="476"/>
                      <a:pt x="36" y="476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712" y="36"/>
                      <a:pt x="712" y="36"/>
                      <a:pt x="712" y="36"/>
                    </a:cubicBezTo>
                    <a:lnTo>
                      <a:pt x="712" y="476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 sz="2000"/>
              </a:p>
            </p:txBody>
          </p:sp>
          <p:sp>
            <p:nvSpPr>
              <p:cNvPr id="118" name="Freeform 12"/>
              <p:cNvSpPr>
                <a:spLocks/>
              </p:cNvSpPr>
              <p:nvPr/>
            </p:nvSpPr>
            <p:spPr bwMode="auto">
              <a:xfrm>
                <a:off x="2646363" y="4849813"/>
                <a:ext cx="749300" cy="258763"/>
              </a:xfrm>
              <a:custGeom>
                <a:avLst/>
                <a:gdLst/>
                <a:ahLst/>
                <a:cxnLst>
                  <a:cxn ang="0">
                    <a:pos x="314" y="84"/>
                  </a:cxn>
                  <a:cxn ang="0">
                    <a:pos x="243" y="84"/>
                  </a:cxn>
                  <a:cxn ang="0">
                    <a:pos x="242" y="84"/>
                  </a:cxn>
                  <a:cxn ang="0">
                    <a:pos x="220" y="63"/>
                  </a:cxn>
                  <a:cxn ang="0">
                    <a:pos x="220" y="0"/>
                  </a:cxn>
                  <a:cxn ang="0">
                    <a:pos x="104" y="0"/>
                  </a:cxn>
                  <a:cxn ang="0">
                    <a:pos x="104" y="63"/>
                  </a:cxn>
                  <a:cxn ang="0">
                    <a:pos x="85" y="84"/>
                  </a:cxn>
                  <a:cxn ang="0">
                    <a:pos x="84" y="84"/>
                  </a:cxn>
                  <a:cxn ang="0">
                    <a:pos x="13" y="84"/>
                  </a:cxn>
                  <a:cxn ang="0">
                    <a:pos x="0" y="94"/>
                  </a:cxn>
                  <a:cxn ang="0">
                    <a:pos x="0" y="98"/>
                  </a:cxn>
                  <a:cxn ang="0">
                    <a:pos x="13" y="112"/>
                  </a:cxn>
                  <a:cxn ang="0">
                    <a:pos x="314" y="112"/>
                  </a:cxn>
                  <a:cxn ang="0">
                    <a:pos x="324" y="98"/>
                  </a:cxn>
                  <a:cxn ang="0">
                    <a:pos x="324" y="94"/>
                  </a:cxn>
                  <a:cxn ang="0">
                    <a:pos x="314" y="84"/>
                  </a:cxn>
                </a:cxnLst>
                <a:rect l="0" t="0" r="r" b="b"/>
                <a:pathLst>
                  <a:path w="324" h="112">
                    <a:moveTo>
                      <a:pt x="314" y="84"/>
                    </a:moveTo>
                    <a:cubicBezTo>
                      <a:pt x="243" y="84"/>
                      <a:pt x="243" y="84"/>
                      <a:pt x="243" y="84"/>
                    </a:cubicBezTo>
                    <a:cubicBezTo>
                      <a:pt x="242" y="84"/>
                      <a:pt x="242" y="84"/>
                      <a:pt x="242" y="84"/>
                    </a:cubicBezTo>
                    <a:cubicBezTo>
                      <a:pt x="231" y="84"/>
                      <a:pt x="220" y="74"/>
                      <a:pt x="220" y="63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4" y="63"/>
                      <a:pt x="104" y="63"/>
                      <a:pt x="104" y="63"/>
                    </a:cubicBezTo>
                    <a:cubicBezTo>
                      <a:pt x="104" y="74"/>
                      <a:pt x="96" y="84"/>
                      <a:pt x="85" y="84"/>
                    </a:cubicBezTo>
                    <a:cubicBezTo>
                      <a:pt x="84" y="84"/>
                      <a:pt x="84" y="84"/>
                      <a:pt x="84" y="84"/>
                    </a:cubicBezTo>
                    <a:cubicBezTo>
                      <a:pt x="13" y="84"/>
                      <a:pt x="13" y="84"/>
                      <a:pt x="13" y="84"/>
                    </a:cubicBezTo>
                    <a:cubicBezTo>
                      <a:pt x="7" y="84"/>
                      <a:pt x="0" y="88"/>
                      <a:pt x="0" y="9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5"/>
                      <a:pt x="7" y="112"/>
                      <a:pt x="13" y="112"/>
                    </a:cubicBezTo>
                    <a:cubicBezTo>
                      <a:pt x="314" y="112"/>
                      <a:pt x="314" y="112"/>
                      <a:pt x="314" y="112"/>
                    </a:cubicBezTo>
                    <a:cubicBezTo>
                      <a:pt x="320" y="112"/>
                      <a:pt x="324" y="105"/>
                      <a:pt x="324" y="98"/>
                    </a:cubicBezTo>
                    <a:cubicBezTo>
                      <a:pt x="324" y="94"/>
                      <a:pt x="324" y="94"/>
                      <a:pt x="324" y="94"/>
                    </a:cubicBezTo>
                    <a:cubicBezTo>
                      <a:pt x="324" y="88"/>
                      <a:pt x="320" y="84"/>
                      <a:pt x="314" y="84"/>
                    </a:cubicBezTo>
                    <a:close/>
                  </a:path>
                </a:pathLst>
              </a:cu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 sz="2000"/>
              </a:p>
            </p:txBody>
          </p:sp>
          <p:sp>
            <p:nvSpPr>
              <p:cNvPr id="119" name="Line 13"/>
              <p:cNvSpPr>
                <a:spLocks noChangeShapeType="1"/>
              </p:cNvSpPr>
              <p:nvPr/>
            </p:nvSpPr>
            <p:spPr bwMode="auto">
              <a:xfrm>
                <a:off x="3262313" y="3852863"/>
                <a:ext cx="346075" cy="185738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 sz="2000"/>
              </a:p>
            </p:txBody>
          </p:sp>
          <p:sp>
            <p:nvSpPr>
              <p:cNvPr id="120" name="Line 14"/>
              <p:cNvSpPr>
                <a:spLocks noChangeShapeType="1"/>
              </p:cNvSpPr>
              <p:nvPr/>
            </p:nvSpPr>
            <p:spPr bwMode="auto">
              <a:xfrm>
                <a:off x="2965450" y="3852863"/>
                <a:ext cx="693738" cy="381000"/>
              </a:xfrm>
              <a:prstGeom prst="line">
                <a:avLst/>
              </a:pr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 sz="2000"/>
              </a:p>
            </p:txBody>
          </p:sp>
        </p:grpSp>
      </p:grpSp>
      <p:cxnSp>
        <p:nvCxnSpPr>
          <p:cNvPr id="134" name="Straight Connector 133"/>
          <p:cNvCxnSpPr>
            <a:stCxn id="112" idx="6"/>
          </p:cNvCxnSpPr>
          <p:nvPr/>
        </p:nvCxnSpPr>
        <p:spPr>
          <a:xfrm>
            <a:off x="2895600" y="2552700"/>
            <a:ext cx="990600" cy="0"/>
          </a:xfrm>
          <a:prstGeom prst="line">
            <a:avLst/>
          </a:prstGeom>
          <a:ln w="19050">
            <a:solidFill>
              <a:srgbClr val="818E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4953000" y="2552700"/>
            <a:ext cx="1143000" cy="0"/>
          </a:xfrm>
          <a:prstGeom prst="line">
            <a:avLst/>
          </a:prstGeom>
          <a:ln w="19050">
            <a:solidFill>
              <a:srgbClr val="818E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endCxn id="115" idx="2"/>
          </p:cNvCxnSpPr>
          <p:nvPr/>
        </p:nvCxnSpPr>
        <p:spPr>
          <a:xfrm>
            <a:off x="7391400" y="2552700"/>
            <a:ext cx="1828800" cy="0"/>
          </a:xfrm>
          <a:prstGeom prst="line">
            <a:avLst/>
          </a:prstGeom>
          <a:ln w="19050">
            <a:solidFill>
              <a:srgbClr val="818E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122" idx="6"/>
          </p:cNvCxnSpPr>
          <p:nvPr/>
        </p:nvCxnSpPr>
        <p:spPr>
          <a:xfrm>
            <a:off x="2895600" y="4076700"/>
            <a:ext cx="457200" cy="0"/>
          </a:xfrm>
          <a:prstGeom prst="line">
            <a:avLst/>
          </a:prstGeom>
          <a:ln w="19050">
            <a:solidFill>
              <a:srgbClr val="818E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4648200" y="4076700"/>
            <a:ext cx="609600" cy="38100"/>
          </a:xfrm>
          <a:prstGeom prst="line">
            <a:avLst/>
          </a:prstGeom>
          <a:ln w="19050">
            <a:solidFill>
              <a:srgbClr val="818E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7467600" y="4076700"/>
            <a:ext cx="457200" cy="0"/>
          </a:xfrm>
          <a:prstGeom prst="line">
            <a:avLst/>
          </a:prstGeom>
          <a:ln w="19050">
            <a:solidFill>
              <a:srgbClr val="818E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endCxn id="79" idx="2"/>
          </p:cNvCxnSpPr>
          <p:nvPr/>
        </p:nvCxnSpPr>
        <p:spPr>
          <a:xfrm>
            <a:off x="8839200" y="4076700"/>
            <a:ext cx="381000" cy="0"/>
          </a:xfrm>
          <a:prstGeom prst="line">
            <a:avLst/>
          </a:prstGeom>
          <a:ln w="19050">
            <a:solidFill>
              <a:srgbClr val="818E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6705600" y="2743200"/>
            <a:ext cx="76200" cy="1143000"/>
          </a:xfrm>
          <a:prstGeom prst="line">
            <a:avLst/>
          </a:prstGeom>
          <a:ln w="19050">
            <a:solidFill>
              <a:srgbClr val="818E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4038600" y="2743200"/>
            <a:ext cx="2667000" cy="1143000"/>
          </a:xfrm>
          <a:prstGeom prst="line">
            <a:avLst/>
          </a:prstGeom>
          <a:ln w="19050">
            <a:solidFill>
              <a:srgbClr val="818E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Shape 65"/>
          <p:cNvSpPr/>
          <p:nvPr/>
        </p:nvSpPr>
        <p:spPr>
          <a:xfrm>
            <a:off x="1974046" y="1600200"/>
            <a:ext cx="559046" cy="36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8" tIns="26788" rIns="26788" bIns="26788" anchor="ctr">
            <a:spAutoFit/>
          </a:bodyPr>
          <a:lstStyle/>
          <a:p>
            <a:pPr lvl="0">
              <a:defRPr sz="1800"/>
            </a:pPr>
            <a:r>
              <a:rPr lang="en-US" sz="2000" dirty="0"/>
              <a:t>Alice</a:t>
            </a:r>
          </a:p>
        </p:txBody>
      </p:sp>
      <p:sp>
        <p:nvSpPr>
          <p:cNvPr id="145" name="Shape 66"/>
          <p:cNvSpPr/>
          <p:nvPr/>
        </p:nvSpPr>
        <p:spPr>
          <a:xfrm>
            <a:off x="9630057" y="1600200"/>
            <a:ext cx="462865" cy="36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8" tIns="26788" rIns="26788" bIns="26788" anchor="ctr">
            <a:spAutoFit/>
          </a:bodyPr>
          <a:lstStyle/>
          <a:p>
            <a:pPr lvl="0">
              <a:defRPr sz="1800"/>
            </a:pPr>
            <a:r>
              <a:rPr lang="en-US" sz="2000" dirty="0"/>
              <a:t>Bob</a:t>
            </a:r>
          </a:p>
        </p:txBody>
      </p:sp>
      <p:sp>
        <p:nvSpPr>
          <p:cNvPr id="146" name="Shape 67"/>
          <p:cNvSpPr/>
          <p:nvPr/>
        </p:nvSpPr>
        <p:spPr>
          <a:xfrm>
            <a:off x="9525000" y="4667324"/>
            <a:ext cx="596684" cy="36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8" tIns="26788" rIns="26788" bIns="26788" anchor="ctr">
            <a:spAutoFit/>
          </a:bodyPr>
          <a:lstStyle/>
          <a:p>
            <a:pPr>
              <a:defRPr sz="1800"/>
            </a:pPr>
            <a:r>
              <a:rPr lang="en-US" sz="2000" dirty="0"/>
              <a:t>Trent</a:t>
            </a:r>
          </a:p>
        </p:txBody>
      </p:sp>
      <p:sp>
        <p:nvSpPr>
          <p:cNvPr id="147" name="Shape 68"/>
          <p:cNvSpPr/>
          <p:nvPr/>
        </p:nvSpPr>
        <p:spPr>
          <a:xfrm>
            <a:off x="1769722" y="4724400"/>
            <a:ext cx="856883" cy="36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8" tIns="26788" rIns="26788" bIns="26788" anchor="ctr">
            <a:spAutoFit/>
          </a:bodyPr>
          <a:lstStyle/>
          <a:p>
            <a:pPr>
              <a:defRPr sz="1800"/>
            </a:pPr>
            <a:r>
              <a:rPr lang="en-US" sz="2000" dirty="0"/>
              <a:t>Mallory</a:t>
            </a:r>
          </a:p>
        </p:txBody>
      </p:sp>
      <p:sp>
        <p:nvSpPr>
          <p:cNvPr id="148" name="Title 1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4400" dirty="0">
                <a:latin typeface="+mj-lt"/>
                <a:ea typeface="+mj-ea"/>
                <a:cs typeface="+mj-cs"/>
              </a:rPr>
              <a:t>Security &amp; Performance</a:t>
            </a:r>
            <a:endParaRPr lang="he-IL" sz="4400" dirty="0">
              <a:latin typeface="+mj-lt"/>
              <a:ea typeface="+mj-ea"/>
              <a:cs typeface="+mj-cs"/>
            </a:endParaRPr>
          </a:p>
        </p:txBody>
      </p:sp>
      <p:pic>
        <p:nvPicPr>
          <p:cNvPr id="150" name="Picture 2" descr="firewall Ic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2247900"/>
            <a:ext cx="800100" cy="800100"/>
          </a:xfrm>
          <a:prstGeom prst="rect">
            <a:avLst/>
          </a:prstGeom>
          <a:noFill/>
        </p:spPr>
      </p:pic>
      <p:pic>
        <p:nvPicPr>
          <p:cNvPr id="151" name="Picture 2" descr="C:\Users\msagiv\Downloads\cache_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06644" y="3581400"/>
            <a:ext cx="832556" cy="1066800"/>
          </a:xfrm>
          <a:prstGeom prst="rect">
            <a:avLst/>
          </a:prstGeom>
          <a:noFill/>
        </p:spPr>
      </p:pic>
      <p:pic>
        <p:nvPicPr>
          <p:cNvPr id="152" name="Picture 4" descr="http://www.vectors4all.net/preview/router-clip-art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52801" y="3886200"/>
            <a:ext cx="1444795" cy="792088"/>
          </a:xfrm>
          <a:prstGeom prst="rect">
            <a:avLst/>
          </a:prstGeom>
          <a:noFill/>
        </p:spPr>
      </p:pic>
      <p:pic>
        <p:nvPicPr>
          <p:cNvPr id="156" name="Picture 4" descr="http://www.vectors4all.net/preview/router-clip-art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75206" y="3886200"/>
            <a:ext cx="1444795" cy="792088"/>
          </a:xfrm>
          <a:prstGeom prst="rect">
            <a:avLst/>
          </a:prstGeom>
          <a:noFill/>
        </p:spPr>
      </p:pic>
      <p:pic>
        <p:nvPicPr>
          <p:cNvPr id="157" name="Picture 4" descr="http://www.vectors4all.net/preview/router-clip-art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1" y="2209800"/>
            <a:ext cx="1444795" cy="792088"/>
          </a:xfrm>
          <a:prstGeom prst="rect">
            <a:avLst/>
          </a:prstGeom>
          <a:noFill/>
        </p:spPr>
      </p:pic>
      <p:pic>
        <p:nvPicPr>
          <p:cNvPr id="46082" name="Picture 2" descr="balance Icon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43500" y="3695700"/>
            <a:ext cx="800100" cy="800100"/>
          </a:xfrm>
          <a:prstGeom prst="rect">
            <a:avLst/>
          </a:prstGeom>
          <a:noFill/>
        </p:spPr>
      </p:pic>
      <p:cxnSp>
        <p:nvCxnSpPr>
          <p:cNvPr id="160" name="Straight Connector 159"/>
          <p:cNvCxnSpPr/>
          <p:nvPr/>
        </p:nvCxnSpPr>
        <p:spPr>
          <a:xfrm>
            <a:off x="5867400" y="4038600"/>
            <a:ext cx="381000" cy="0"/>
          </a:xfrm>
          <a:prstGeom prst="line">
            <a:avLst/>
          </a:prstGeom>
          <a:ln w="19050">
            <a:solidFill>
              <a:srgbClr val="818E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3810000" y="1752600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Firewall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5029200" y="3124200"/>
            <a:ext cx="114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Load </a:t>
            </a:r>
          </a:p>
          <a:p>
            <a:pPr algn="ctr"/>
            <a:r>
              <a:rPr lang="en-US" sz="2000" dirty="0"/>
              <a:t>Balancer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7924800" y="3212068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Cache</a:t>
            </a:r>
            <a:endParaRPr lang="en-US" sz="2000" dirty="0"/>
          </a:p>
        </p:txBody>
      </p:sp>
      <p:grpSp>
        <p:nvGrpSpPr>
          <p:cNvPr id="7" name="Group 130"/>
          <p:cNvGrpSpPr/>
          <p:nvPr/>
        </p:nvGrpSpPr>
        <p:grpSpPr>
          <a:xfrm>
            <a:off x="1600200" y="3429000"/>
            <a:ext cx="1295400" cy="1295400"/>
            <a:chOff x="76200" y="3429000"/>
            <a:chExt cx="1295400" cy="1295400"/>
          </a:xfrm>
        </p:grpSpPr>
        <p:sp>
          <p:nvSpPr>
            <p:cNvPr id="122" name="Oval 121"/>
            <p:cNvSpPr/>
            <p:nvPr/>
          </p:nvSpPr>
          <p:spPr>
            <a:xfrm>
              <a:off x="76200" y="3429000"/>
              <a:ext cx="1295400" cy="12954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>
                <a:solidFill>
                  <a:schemeClr val="tx1"/>
                </a:solidFill>
              </a:endParaRPr>
            </a:p>
          </p:txBody>
        </p:sp>
        <p:grpSp>
          <p:nvGrpSpPr>
            <p:cNvPr id="8" name="Group 69"/>
            <p:cNvGrpSpPr/>
            <p:nvPr/>
          </p:nvGrpSpPr>
          <p:grpSpPr>
            <a:xfrm>
              <a:off x="276225" y="3733800"/>
              <a:ext cx="914400" cy="806327"/>
              <a:chOff x="7223125" y="1808163"/>
              <a:chExt cx="1719263" cy="1516063"/>
            </a:xfrm>
          </p:grpSpPr>
          <p:sp>
            <p:nvSpPr>
              <p:cNvPr id="123" name="Freeform 52"/>
              <p:cNvSpPr>
                <a:spLocks noEditPoints="1"/>
              </p:cNvSpPr>
              <p:nvPr/>
            </p:nvSpPr>
            <p:spPr bwMode="auto">
              <a:xfrm>
                <a:off x="7223125" y="1808163"/>
                <a:ext cx="1719263" cy="1182688"/>
              </a:xfrm>
              <a:custGeom>
                <a:avLst/>
                <a:gdLst/>
                <a:ahLst/>
                <a:cxnLst>
                  <a:cxn ang="0">
                    <a:pos x="744" y="18"/>
                  </a:cxn>
                  <a:cxn ang="0">
                    <a:pos x="726" y="0"/>
                  </a:cxn>
                  <a:cxn ang="0">
                    <a:pos x="22" y="0"/>
                  </a:cxn>
                  <a:cxn ang="0">
                    <a:pos x="0" y="18"/>
                  </a:cxn>
                  <a:cxn ang="0">
                    <a:pos x="0" y="490"/>
                  </a:cxn>
                  <a:cxn ang="0">
                    <a:pos x="22" y="512"/>
                  </a:cxn>
                  <a:cxn ang="0">
                    <a:pos x="726" y="512"/>
                  </a:cxn>
                  <a:cxn ang="0">
                    <a:pos x="744" y="490"/>
                  </a:cxn>
                  <a:cxn ang="0">
                    <a:pos x="744" y="18"/>
                  </a:cxn>
                  <a:cxn ang="0">
                    <a:pos x="712" y="476"/>
                  </a:cxn>
                  <a:cxn ang="0">
                    <a:pos x="36" y="476"/>
                  </a:cxn>
                  <a:cxn ang="0">
                    <a:pos x="36" y="36"/>
                  </a:cxn>
                  <a:cxn ang="0">
                    <a:pos x="712" y="36"/>
                  </a:cxn>
                  <a:cxn ang="0">
                    <a:pos x="712" y="476"/>
                  </a:cxn>
                </a:cxnLst>
                <a:rect l="0" t="0" r="r" b="b"/>
                <a:pathLst>
                  <a:path w="744" h="512">
                    <a:moveTo>
                      <a:pt x="744" y="18"/>
                    </a:moveTo>
                    <a:cubicBezTo>
                      <a:pt x="744" y="7"/>
                      <a:pt x="737" y="0"/>
                      <a:pt x="72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7"/>
                      <a:pt x="0" y="18"/>
                    </a:cubicBezTo>
                    <a:cubicBezTo>
                      <a:pt x="0" y="490"/>
                      <a:pt x="0" y="490"/>
                      <a:pt x="0" y="490"/>
                    </a:cubicBezTo>
                    <a:cubicBezTo>
                      <a:pt x="0" y="501"/>
                      <a:pt x="11" y="512"/>
                      <a:pt x="22" y="512"/>
                    </a:cubicBezTo>
                    <a:cubicBezTo>
                      <a:pt x="726" y="512"/>
                      <a:pt x="726" y="512"/>
                      <a:pt x="726" y="512"/>
                    </a:cubicBezTo>
                    <a:cubicBezTo>
                      <a:pt x="737" y="512"/>
                      <a:pt x="744" y="501"/>
                      <a:pt x="744" y="490"/>
                    </a:cubicBezTo>
                    <a:lnTo>
                      <a:pt x="744" y="18"/>
                    </a:lnTo>
                    <a:close/>
                    <a:moveTo>
                      <a:pt x="712" y="476"/>
                    </a:moveTo>
                    <a:cubicBezTo>
                      <a:pt x="36" y="476"/>
                      <a:pt x="36" y="476"/>
                      <a:pt x="36" y="476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712" y="36"/>
                      <a:pt x="712" y="36"/>
                      <a:pt x="712" y="36"/>
                    </a:cubicBezTo>
                    <a:lnTo>
                      <a:pt x="712" y="476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E05E4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128" name="Freeform 53"/>
              <p:cNvSpPr>
                <a:spLocks/>
              </p:cNvSpPr>
              <p:nvPr/>
            </p:nvSpPr>
            <p:spPr bwMode="auto">
              <a:xfrm>
                <a:off x="7704138" y="3065463"/>
                <a:ext cx="747713" cy="258763"/>
              </a:xfrm>
              <a:custGeom>
                <a:avLst/>
                <a:gdLst/>
                <a:ahLst/>
                <a:cxnLst>
                  <a:cxn ang="0">
                    <a:pos x="314" y="84"/>
                  </a:cxn>
                  <a:cxn ang="0">
                    <a:pos x="243" y="84"/>
                  </a:cxn>
                  <a:cxn ang="0">
                    <a:pos x="242" y="84"/>
                  </a:cxn>
                  <a:cxn ang="0">
                    <a:pos x="220" y="63"/>
                  </a:cxn>
                  <a:cxn ang="0">
                    <a:pos x="220" y="0"/>
                  </a:cxn>
                  <a:cxn ang="0">
                    <a:pos x="104" y="0"/>
                  </a:cxn>
                  <a:cxn ang="0">
                    <a:pos x="104" y="63"/>
                  </a:cxn>
                  <a:cxn ang="0">
                    <a:pos x="85" y="84"/>
                  </a:cxn>
                  <a:cxn ang="0">
                    <a:pos x="84" y="84"/>
                  </a:cxn>
                  <a:cxn ang="0">
                    <a:pos x="13" y="84"/>
                  </a:cxn>
                  <a:cxn ang="0">
                    <a:pos x="0" y="94"/>
                  </a:cxn>
                  <a:cxn ang="0">
                    <a:pos x="0" y="98"/>
                  </a:cxn>
                  <a:cxn ang="0">
                    <a:pos x="13" y="112"/>
                  </a:cxn>
                  <a:cxn ang="0">
                    <a:pos x="314" y="112"/>
                  </a:cxn>
                  <a:cxn ang="0">
                    <a:pos x="324" y="98"/>
                  </a:cxn>
                  <a:cxn ang="0">
                    <a:pos x="324" y="94"/>
                  </a:cxn>
                  <a:cxn ang="0">
                    <a:pos x="314" y="84"/>
                  </a:cxn>
                </a:cxnLst>
                <a:rect l="0" t="0" r="r" b="b"/>
                <a:pathLst>
                  <a:path w="324" h="112">
                    <a:moveTo>
                      <a:pt x="314" y="84"/>
                    </a:moveTo>
                    <a:cubicBezTo>
                      <a:pt x="243" y="84"/>
                      <a:pt x="243" y="84"/>
                      <a:pt x="243" y="84"/>
                    </a:cubicBezTo>
                    <a:cubicBezTo>
                      <a:pt x="242" y="84"/>
                      <a:pt x="242" y="84"/>
                      <a:pt x="242" y="84"/>
                    </a:cubicBezTo>
                    <a:cubicBezTo>
                      <a:pt x="231" y="84"/>
                      <a:pt x="220" y="74"/>
                      <a:pt x="220" y="63"/>
                    </a:cubicBezTo>
                    <a:cubicBezTo>
                      <a:pt x="220" y="0"/>
                      <a:pt x="220" y="0"/>
                      <a:pt x="220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4" y="63"/>
                      <a:pt x="104" y="63"/>
                      <a:pt x="104" y="63"/>
                    </a:cubicBezTo>
                    <a:cubicBezTo>
                      <a:pt x="104" y="74"/>
                      <a:pt x="96" y="84"/>
                      <a:pt x="85" y="84"/>
                    </a:cubicBezTo>
                    <a:cubicBezTo>
                      <a:pt x="84" y="84"/>
                      <a:pt x="84" y="84"/>
                      <a:pt x="84" y="84"/>
                    </a:cubicBezTo>
                    <a:cubicBezTo>
                      <a:pt x="13" y="84"/>
                      <a:pt x="13" y="84"/>
                      <a:pt x="13" y="84"/>
                    </a:cubicBezTo>
                    <a:cubicBezTo>
                      <a:pt x="7" y="84"/>
                      <a:pt x="0" y="88"/>
                      <a:pt x="0" y="9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5"/>
                      <a:pt x="7" y="112"/>
                      <a:pt x="13" y="112"/>
                    </a:cubicBezTo>
                    <a:cubicBezTo>
                      <a:pt x="314" y="112"/>
                      <a:pt x="314" y="112"/>
                      <a:pt x="314" y="112"/>
                    </a:cubicBezTo>
                    <a:cubicBezTo>
                      <a:pt x="320" y="112"/>
                      <a:pt x="324" y="105"/>
                      <a:pt x="324" y="98"/>
                    </a:cubicBezTo>
                    <a:cubicBezTo>
                      <a:pt x="324" y="94"/>
                      <a:pt x="324" y="94"/>
                      <a:pt x="324" y="94"/>
                    </a:cubicBezTo>
                    <a:cubicBezTo>
                      <a:pt x="324" y="88"/>
                      <a:pt x="320" y="84"/>
                      <a:pt x="314" y="84"/>
                    </a:cubicBezTo>
                    <a:close/>
                  </a:path>
                </a:pathLst>
              </a:custGeom>
              <a:noFill/>
              <a:ln w="28575" cap="rnd">
                <a:solidFill>
                  <a:srgbClr val="E05E4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129" name="Line 54"/>
              <p:cNvSpPr>
                <a:spLocks noChangeShapeType="1"/>
              </p:cNvSpPr>
              <p:nvPr/>
            </p:nvSpPr>
            <p:spPr bwMode="auto">
              <a:xfrm>
                <a:off x="8318500" y="2068513"/>
                <a:ext cx="346075" cy="185738"/>
              </a:xfrm>
              <a:prstGeom prst="line">
                <a:avLst/>
              </a:prstGeom>
              <a:noFill/>
              <a:ln w="28575" cap="rnd">
                <a:solidFill>
                  <a:srgbClr val="E05E4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  <p:sp>
            <p:nvSpPr>
              <p:cNvPr id="130" name="Line 55"/>
              <p:cNvSpPr>
                <a:spLocks noChangeShapeType="1"/>
              </p:cNvSpPr>
              <p:nvPr/>
            </p:nvSpPr>
            <p:spPr bwMode="auto">
              <a:xfrm>
                <a:off x="8021638" y="2068513"/>
                <a:ext cx="693738" cy="381000"/>
              </a:xfrm>
              <a:prstGeom prst="line">
                <a:avLst/>
              </a:prstGeom>
              <a:noFill/>
              <a:ln w="28575" cap="rnd">
                <a:solidFill>
                  <a:srgbClr val="E05E4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62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Simplified FSM - Firewall</a:t>
            </a:r>
            <a:endParaRPr lang="he-IL" dirty="0"/>
          </a:p>
        </p:txBody>
      </p:sp>
      <p:sp>
        <p:nvSpPr>
          <p:cNvPr id="30" name="Rounded Rectangle 29"/>
          <p:cNvSpPr/>
          <p:nvPr/>
        </p:nvSpPr>
        <p:spPr>
          <a:xfrm>
            <a:off x="3041875" y="1523999"/>
            <a:ext cx="6925085" cy="5027023"/>
          </a:xfrm>
          <a:prstGeom prst="roundRect">
            <a:avLst/>
          </a:prstGeom>
          <a:noFill/>
          <a:ln>
            <a:solidFill>
              <a:srgbClr val="0B9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400" dirty="0">
              <a:solidFill>
                <a:srgbClr val="0B9B80"/>
              </a:solidFill>
            </a:endParaRPr>
          </a:p>
        </p:txBody>
      </p:sp>
      <p:cxnSp>
        <p:nvCxnSpPr>
          <p:cNvPr id="34" name="Elbow Connector 33"/>
          <p:cNvCxnSpPr>
            <a:stCxn id="111" idx="6"/>
            <a:endCxn id="30" idx="1"/>
          </p:cNvCxnSpPr>
          <p:nvPr/>
        </p:nvCxnSpPr>
        <p:spPr>
          <a:xfrm>
            <a:off x="1846590" y="2324100"/>
            <a:ext cx="1195285" cy="1713411"/>
          </a:xfrm>
          <a:prstGeom prst="bentConnector3">
            <a:avLst>
              <a:gd name="adj1" fmla="val 50000"/>
            </a:avLst>
          </a:prstGeom>
          <a:ln w="19050">
            <a:solidFill>
              <a:srgbClr val="818E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114" idx="6"/>
            <a:endCxn id="30" idx="1"/>
          </p:cNvCxnSpPr>
          <p:nvPr/>
        </p:nvCxnSpPr>
        <p:spPr>
          <a:xfrm flipV="1">
            <a:off x="1975264" y="4037511"/>
            <a:ext cx="1066611" cy="1639389"/>
          </a:xfrm>
          <a:prstGeom prst="bentConnector3">
            <a:avLst>
              <a:gd name="adj1" fmla="val 50000"/>
            </a:avLst>
          </a:prstGeom>
          <a:ln w="19050">
            <a:solidFill>
              <a:srgbClr val="818E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132"/>
          <p:cNvGrpSpPr/>
          <p:nvPr/>
        </p:nvGrpSpPr>
        <p:grpSpPr>
          <a:xfrm>
            <a:off x="265440" y="1676400"/>
            <a:ext cx="1581150" cy="1295400"/>
            <a:chOff x="171450" y="1676400"/>
            <a:chExt cx="1581150" cy="1295400"/>
          </a:xfrm>
        </p:grpSpPr>
        <p:grpSp>
          <p:nvGrpSpPr>
            <p:cNvPr id="4" name="Group 109"/>
            <p:cNvGrpSpPr/>
            <p:nvPr/>
          </p:nvGrpSpPr>
          <p:grpSpPr>
            <a:xfrm>
              <a:off x="457200" y="1676400"/>
              <a:ext cx="1295400" cy="1295400"/>
              <a:chOff x="76200" y="1905000"/>
              <a:chExt cx="1295400" cy="1295400"/>
            </a:xfrm>
          </p:grpSpPr>
          <p:sp>
            <p:nvSpPr>
              <p:cNvPr id="111" name="Oval 110"/>
              <p:cNvSpPr/>
              <p:nvPr/>
            </p:nvSpPr>
            <p:spPr>
              <a:xfrm>
                <a:off x="76200" y="1905000"/>
                <a:ext cx="1295400" cy="12954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12" name="Freeform 6"/>
              <p:cNvSpPr>
                <a:spLocks noEditPoints="1"/>
              </p:cNvSpPr>
              <p:nvPr/>
            </p:nvSpPr>
            <p:spPr bwMode="auto">
              <a:xfrm>
                <a:off x="485775" y="2165350"/>
                <a:ext cx="459326" cy="796925"/>
              </a:xfrm>
              <a:custGeom>
                <a:avLst/>
                <a:gdLst/>
                <a:ahLst/>
                <a:cxnLst>
                  <a:cxn ang="0">
                    <a:pos x="332" y="11"/>
                  </a:cxn>
                  <a:cxn ang="0">
                    <a:pos x="321" y="0"/>
                  </a:cxn>
                  <a:cxn ang="0">
                    <a:pos x="11" y="0"/>
                  </a:cxn>
                  <a:cxn ang="0">
                    <a:pos x="0" y="11"/>
                  </a:cxn>
                  <a:cxn ang="0">
                    <a:pos x="0" y="565"/>
                  </a:cxn>
                  <a:cxn ang="0">
                    <a:pos x="11" y="576"/>
                  </a:cxn>
                  <a:cxn ang="0">
                    <a:pos x="321" y="576"/>
                  </a:cxn>
                  <a:cxn ang="0">
                    <a:pos x="332" y="565"/>
                  </a:cxn>
                  <a:cxn ang="0">
                    <a:pos x="332" y="11"/>
                  </a:cxn>
                  <a:cxn ang="0">
                    <a:pos x="220" y="41"/>
                  </a:cxn>
                  <a:cxn ang="0">
                    <a:pos x="217" y="44"/>
                  </a:cxn>
                  <a:cxn ang="0">
                    <a:pos x="119" y="44"/>
                  </a:cxn>
                  <a:cxn ang="0">
                    <a:pos x="116" y="41"/>
                  </a:cxn>
                  <a:cxn ang="0">
                    <a:pos x="116" y="39"/>
                  </a:cxn>
                  <a:cxn ang="0">
                    <a:pos x="119" y="36"/>
                  </a:cxn>
                  <a:cxn ang="0">
                    <a:pos x="217" y="36"/>
                  </a:cxn>
                  <a:cxn ang="0">
                    <a:pos x="220" y="39"/>
                  </a:cxn>
                  <a:cxn ang="0">
                    <a:pos x="220" y="41"/>
                  </a:cxn>
                  <a:cxn ang="0">
                    <a:pos x="168" y="543"/>
                  </a:cxn>
                  <a:cxn ang="0">
                    <a:pos x="152" y="527"/>
                  </a:cxn>
                  <a:cxn ang="0">
                    <a:pos x="168" y="511"/>
                  </a:cxn>
                  <a:cxn ang="0">
                    <a:pos x="184" y="527"/>
                  </a:cxn>
                  <a:cxn ang="0">
                    <a:pos x="168" y="543"/>
                  </a:cxn>
                  <a:cxn ang="0">
                    <a:pos x="300" y="472"/>
                  </a:cxn>
                  <a:cxn ang="0">
                    <a:pos x="32" y="472"/>
                  </a:cxn>
                  <a:cxn ang="0">
                    <a:pos x="32" y="88"/>
                  </a:cxn>
                  <a:cxn ang="0">
                    <a:pos x="300" y="88"/>
                  </a:cxn>
                  <a:cxn ang="0">
                    <a:pos x="300" y="472"/>
                  </a:cxn>
                  <a:cxn ang="0">
                    <a:pos x="177" y="156"/>
                  </a:cxn>
                  <a:cxn ang="0">
                    <a:pos x="246" y="193"/>
                  </a:cxn>
                  <a:cxn ang="0">
                    <a:pos x="118" y="156"/>
                  </a:cxn>
                  <a:cxn ang="0">
                    <a:pos x="256" y="232"/>
                  </a:cxn>
                </a:cxnLst>
                <a:rect l="0" t="0" r="r" b="b"/>
                <a:pathLst>
                  <a:path w="332" h="576">
                    <a:moveTo>
                      <a:pt x="332" y="11"/>
                    </a:moveTo>
                    <a:cubicBezTo>
                      <a:pt x="332" y="5"/>
                      <a:pt x="327" y="0"/>
                      <a:pt x="32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565"/>
                      <a:pt x="0" y="565"/>
                      <a:pt x="0" y="565"/>
                    </a:cubicBezTo>
                    <a:cubicBezTo>
                      <a:pt x="0" y="571"/>
                      <a:pt x="5" y="576"/>
                      <a:pt x="11" y="576"/>
                    </a:cubicBezTo>
                    <a:cubicBezTo>
                      <a:pt x="321" y="576"/>
                      <a:pt x="321" y="576"/>
                      <a:pt x="321" y="576"/>
                    </a:cubicBezTo>
                    <a:cubicBezTo>
                      <a:pt x="327" y="576"/>
                      <a:pt x="332" y="571"/>
                      <a:pt x="332" y="565"/>
                    </a:cubicBezTo>
                    <a:lnTo>
                      <a:pt x="332" y="11"/>
                    </a:lnTo>
                    <a:close/>
                    <a:moveTo>
                      <a:pt x="220" y="41"/>
                    </a:moveTo>
                    <a:cubicBezTo>
                      <a:pt x="220" y="43"/>
                      <a:pt x="219" y="44"/>
                      <a:pt x="217" y="44"/>
                    </a:cubicBezTo>
                    <a:cubicBezTo>
                      <a:pt x="119" y="44"/>
                      <a:pt x="119" y="44"/>
                      <a:pt x="119" y="44"/>
                    </a:cubicBezTo>
                    <a:cubicBezTo>
                      <a:pt x="117" y="44"/>
                      <a:pt x="116" y="43"/>
                      <a:pt x="116" y="41"/>
                    </a:cubicBezTo>
                    <a:cubicBezTo>
                      <a:pt x="116" y="39"/>
                      <a:pt x="116" y="39"/>
                      <a:pt x="116" y="39"/>
                    </a:cubicBezTo>
                    <a:cubicBezTo>
                      <a:pt x="116" y="37"/>
                      <a:pt x="117" y="36"/>
                      <a:pt x="119" y="36"/>
                    </a:cubicBezTo>
                    <a:cubicBezTo>
                      <a:pt x="217" y="36"/>
                      <a:pt x="217" y="36"/>
                      <a:pt x="217" y="36"/>
                    </a:cubicBezTo>
                    <a:cubicBezTo>
                      <a:pt x="219" y="36"/>
                      <a:pt x="220" y="37"/>
                      <a:pt x="220" y="39"/>
                    </a:cubicBezTo>
                    <a:lnTo>
                      <a:pt x="220" y="41"/>
                    </a:lnTo>
                    <a:close/>
                    <a:moveTo>
                      <a:pt x="168" y="543"/>
                    </a:moveTo>
                    <a:cubicBezTo>
                      <a:pt x="159" y="543"/>
                      <a:pt x="152" y="536"/>
                      <a:pt x="152" y="527"/>
                    </a:cubicBezTo>
                    <a:cubicBezTo>
                      <a:pt x="152" y="518"/>
                      <a:pt x="159" y="511"/>
                      <a:pt x="168" y="511"/>
                    </a:cubicBezTo>
                    <a:cubicBezTo>
                      <a:pt x="177" y="511"/>
                      <a:pt x="184" y="518"/>
                      <a:pt x="184" y="527"/>
                    </a:cubicBezTo>
                    <a:cubicBezTo>
                      <a:pt x="184" y="536"/>
                      <a:pt x="177" y="543"/>
                      <a:pt x="168" y="543"/>
                    </a:cubicBezTo>
                    <a:close/>
                    <a:moveTo>
                      <a:pt x="300" y="472"/>
                    </a:moveTo>
                    <a:cubicBezTo>
                      <a:pt x="32" y="472"/>
                      <a:pt x="32" y="472"/>
                      <a:pt x="32" y="472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00" y="88"/>
                      <a:pt x="300" y="88"/>
                      <a:pt x="300" y="88"/>
                    </a:cubicBezTo>
                    <a:lnTo>
                      <a:pt x="300" y="472"/>
                    </a:lnTo>
                    <a:close/>
                    <a:moveTo>
                      <a:pt x="177" y="156"/>
                    </a:moveTo>
                    <a:cubicBezTo>
                      <a:pt x="246" y="193"/>
                      <a:pt x="246" y="193"/>
                      <a:pt x="246" y="193"/>
                    </a:cubicBezTo>
                    <a:moveTo>
                      <a:pt x="118" y="156"/>
                    </a:moveTo>
                    <a:cubicBezTo>
                      <a:pt x="256" y="232"/>
                      <a:pt x="256" y="232"/>
                      <a:pt x="256" y="232"/>
                    </a:cubicBezTo>
                  </a:path>
                </a:pathLst>
              </a:custGeom>
              <a:noFill/>
              <a:ln w="285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e-IL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171450" y="2133667"/>
              <a:ext cx="177531" cy="361876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6788" tIns="26788" rIns="26788" bIns="26788" anchor="ctr">
              <a:spAutoFit/>
            </a:bodyPr>
            <a:lstStyle/>
            <a:p>
              <a:pPr>
                <a:defRPr sz="1800"/>
              </a:pPr>
              <a:r>
                <a:rPr lang="en-US" sz="2000" dirty="0">
                  <a:solidFill>
                    <a:schemeClr val="tx2"/>
                  </a:solidFill>
                </a:rPr>
                <a:t>a</a:t>
              </a:r>
              <a:endParaRPr lang="he-IL" sz="20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" name="Group 133"/>
          <p:cNvGrpSpPr/>
          <p:nvPr/>
        </p:nvGrpSpPr>
        <p:grpSpPr>
          <a:xfrm>
            <a:off x="417840" y="5029200"/>
            <a:ext cx="1557424" cy="1295400"/>
            <a:chOff x="118976" y="3200400"/>
            <a:chExt cx="1557424" cy="1295400"/>
          </a:xfrm>
        </p:grpSpPr>
        <p:grpSp>
          <p:nvGrpSpPr>
            <p:cNvPr id="6" name="Group 112"/>
            <p:cNvGrpSpPr/>
            <p:nvPr/>
          </p:nvGrpSpPr>
          <p:grpSpPr>
            <a:xfrm>
              <a:off x="381000" y="3200400"/>
              <a:ext cx="1295400" cy="1295400"/>
              <a:chOff x="7391400" y="1905000"/>
              <a:chExt cx="1295400" cy="1295400"/>
            </a:xfrm>
          </p:grpSpPr>
          <p:sp>
            <p:nvSpPr>
              <p:cNvPr id="114" name="Oval 113"/>
              <p:cNvSpPr/>
              <p:nvPr/>
            </p:nvSpPr>
            <p:spPr>
              <a:xfrm>
                <a:off x="7391400" y="1905000"/>
                <a:ext cx="1295400" cy="12954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grpSp>
            <p:nvGrpSpPr>
              <p:cNvPr id="7" name="Group 30"/>
              <p:cNvGrpSpPr/>
              <p:nvPr/>
            </p:nvGrpSpPr>
            <p:grpSpPr>
              <a:xfrm>
                <a:off x="7598251" y="2190750"/>
                <a:ext cx="926624" cy="817106"/>
                <a:chOff x="2166938" y="3592513"/>
                <a:chExt cx="1719263" cy="1516063"/>
              </a:xfrm>
            </p:grpSpPr>
            <p:sp>
              <p:nvSpPr>
                <p:cNvPr id="116" name="Freeform 11"/>
                <p:cNvSpPr>
                  <a:spLocks noEditPoints="1"/>
                </p:cNvSpPr>
                <p:nvPr/>
              </p:nvSpPr>
              <p:spPr bwMode="auto">
                <a:xfrm>
                  <a:off x="2166938" y="3592513"/>
                  <a:ext cx="1719263" cy="1182688"/>
                </a:xfrm>
                <a:custGeom>
                  <a:avLst/>
                  <a:gdLst/>
                  <a:ahLst/>
                  <a:cxnLst>
                    <a:cxn ang="0">
                      <a:pos x="744" y="18"/>
                    </a:cxn>
                    <a:cxn ang="0">
                      <a:pos x="726" y="0"/>
                    </a:cxn>
                    <a:cxn ang="0">
                      <a:pos x="22" y="0"/>
                    </a:cxn>
                    <a:cxn ang="0">
                      <a:pos x="0" y="18"/>
                    </a:cxn>
                    <a:cxn ang="0">
                      <a:pos x="0" y="490"/>
                    </a:cxn>
                    <a:cxn ang="0">
                      <a:pos x="22" y="512"/>
                    </a:cxn>
                    <a:cxn ang="0">
                      <a:pos x="726" y="512"/>
                    </a:cxn>
                    <a:cxn ang="0">
                      <a:pos x="744" y="490"/>
                    </a:cxn>
                    <a:cxn ang="0">
                      <a:pos x="744" y="18"/>
                    </a:cxn>
                    <a:cxn ang="0">
                      <a:pos x="712" y="476"/>
                    </a:cxn>
                    <a:cxn ang="0">
                      <a:pos x="36" y="476"/>
                    </a:cxn>
                    <a:cxn ang="0">
                      <a:pos x="36" y="36"/>
                    </a:cxn>
                    <a:cxn ang="0">
                      <a:pos x="712" y="36"/>
                    </a:cxn>
                    <a:cxn ang="0">
                      <a:pos x="712" y="476"/>
                    </a:cxn>
                  </a:cxnLst>
                  <a:rect l="0" t="0" r="r" b="b"/>
                  <a:pathLst>
                    <a:path w="744" h="512">
                      <a:moveTo>
                        <a:pt x="744" y="18"/>
                      </a:moveTo>
                      <a:cubicBezTo>
                        <a:pt x="744" y="7"/>
                        <a:pt x="737" y="0"/>
                        <a:pt x="726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1" y="0"/>
                        <a:pt x="0" y="7"/>
                        <a:pt x="0" y="18"/>
                      </a:cubicBezTo>
                      <a:cubicBezTo>
                        <a:pt x="0" y="490"/>
                        <a:pt x="0" y="490"/>
                        <a:pt x="0" y="490"/>
                      </a:cubicBezTo>
                      <a:cubicBezTo>
                        <a:pt x="0" y="501"/>
                        <a:pt x="11" y="512"/>
                        <a:pt x="22" y="512"/>
                      </a:cubicBezTo>
                      <a:cubicBezTo>
                        <a:pt x="726" y="512"/>
                        <a:pt x="726" y="512"/>
                        <a:pt x="726" y="512"/>
                      </a:cubicBezTo>
                      <a:cubicBezTo>
                        <a:pt x="737" y="512"/>
                        <a:pt x="744" y="501"/>
                        <a:pt x="744" y="490"/>
                      </a:cubicBezTo>
                      <a:lnTo>
                        <a:pt x="744" y="18"/>
                      </a:lnTo>
                      <a:close/>
                      <a:moveTo>
                        <a:pt x="712" y="476"/>
                      </a:moveTo>
                      <a:cubicBezTo>
                        <a:pt x="36" y="476"/>
                        <a:pt x="36" y="476"/>
                        <a:pt x="36" y="476"/>
                      </a:cubicBezTo>
                      <a:cubicBezTo>
                        <a:pt x="36" y="36"/>
                        <a:pt x="36" y="36"/>
                        <a:pt x="36" y="36"/>
                      </a:cubicBezTo>
                      <a:cubicBezTo>
                        <a:pt x="712" y="36"/>
                        <a:pt x="712" y="36"/>
                        <a:pt x="712" y="36"/>
                      </a:cubicBezTo>
                      <a:lnTo>
                        <a:pt x="712" y="476"/>
                      </a:lnTo>
                      <a:close/>
                    </a:path>
                  </a:pathLst>
                </a:cu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117" name="Freeform 12"/>
                <p:cNvSpPr>
                  <a:spLocks/>
                </p:cNvSpPr>
                <p:nvPr/>
              </p:nvSpPr>
              <p:spPr bwMode="auto">
                <a:xfrm>
                  <a:off x="2646363" y="4849813"/>
                  <a:ext cx="749300" cy="258763"/>
                </a:xfrm>
                <a:custGeom>
                  <a:avLst/>
                  <a:gdLst/>
                  <a:ahLst/>
                  <a:cxnLst>
                    <a:cxn ang="0">
                      <a:pos x="314" y="84"/>
                    </a:cxn>
                    <a:cxn ang="0">
                      <a:pos x="243" y="84"/>
                    </a:cxn>
                    <a:cxn ang="0">
                      <a:pos x="242" y="84"/>
                    </a:cxn>
                    <a:cxn ang="0">
                      <a:pos x="220" y="63"/>
                    </a:cxn>
                    <a:cxn ang="0">
                      <a:pos x="220" y="0"/>
                    </a:cxn>
                    <a:cxn ang="0">
                      <a:pos x="104" y="0"/>
                    </a:cxn>
                    <a:cxn ang="0">
                      <a:pos x="104" y="63"/>
                    </a:cxn>
                    <a:cxn ang="0">
                      <a:pos x="85" y="84"/>
                    </a:cxn>
                    <a:cxn ang="0">
                      <a:pos x="84" y="84"/>
                    </a:cxn>
                    <a:cxn ang="0">
                      <a:pos x="13" y="84"/>
                    </a:cxn>
                    <a:cxn ang="0">
                      <a:pos x="0" y="94"/>
                    </a:cxn>
                    <a:cxn ang="0">
                      <a:pos x="0" y="98"/>
                    </a:cxn>
                    <a:cxn ang="0">
                      <a:pos x="13" y="112"/>
                    </a:cxn>
                    <a:cxn ang="0">
                      <a:pos x="314" y="112"/>
                    </a:cxn>
                    <a:cxn ang="0">
                      <a:pos x="324" y="98"/>
                    </a:cxn>
                    <a:cxn ang="0">
                      <a:pos x="324" y="94"/>
                    </a:cxn>
                    <a:cxn ang="0">
                      <a:pos x="314" y="84"/>
                    </a:cxn>
                  </a:cxnLst>
                  <a:rect l="0" t="0" r="r" b="b"/>
                  <a:pathLst>
                    <a:path w="324" h="112">
                      <a:moveTo>
                        <a:pt x="314" y="84"/>
                      </a:moveTo>
                      <a:cubicBezTo>
                        <a:pt x="243" y="84"/>
                        <a:pt x="243" y="84"/>
                        <a:pt x="243" y="84"/>
                      </a:cubicBezTo>
                      <a:cubicBezTo>
                        <a:pt x="242" y="84"/>
                        <a:pt x="242" y="84"/>
                        <a:pt x="242" y="84"/>
                      </a:cubicBezTo>
                      <a:cubicBezTo>
                        <a:pt x="231" y="84"/>
                        <a:pt x="220" y="74"/>
                        <a:pt x="220" y="63"/>
                      </a:cubicBezTo>
                      <a:cubicBezTo>
                        <a:pt x="220" y="0"/>
                        <a:pt x="220" y="0"/>
                        <a:pt x="220" y="0"/>
                      </a:cubicBez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104" y="63"/>
                        <a:pt x="104" y="63"/>
                        <a:pt x="104" y="63"/>
                      </a:cubicBezTo>
                      <a:cubicBezTo>
                        <a:pt x="104" y="74"/>
                        <a:pt x="96" y="84"/>
                        <a:pt x="85" y="84"/>
                      </a:cubicBezTo>
                      <a:cubicBezTo>
                        <a:pt x="84" y="84"/>
                        <a:pt x="84" y="84"/>
                        <a:pt x="84" y="84"/>
                      </a:cubicBezTo>
                      <a:cubicBezTo>
                        <a:pt x="13" y="84"/>
                        <a:pt x="13" y="84"/>
                        <a:pt x="13" y="84"/>
                      </a:cubicBezTo>
                      <a:cubicBezTo>
                        <a:pt x="7" y="84"/>
                        <a:pt x="0" y="88"/>
                        <a:pt x="0" y="94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5"/>
                        <a:pt x="7" y="112"/>
                        <a:pt x="13" y="112"/>
                      </a:cubicBezTo>
                      <a:cubicBezTo>
                        <a:pt x="314" y="112"/>
                        <a:pt x="314" y="112"/>
                        <a:pt x="314" y="112"/>
                      </a:cubicBezTo>
                      <a:cubicBezTo>
                        <a:pt x="320" y="112"/>
                        <a:pt x="324" y="105"/>
                        <a:pt x="324" y="98"/>
                      </a:cubicBezTo>
                      <a:cubicBezTo>
                        <a:pt x="324" y="94"/>
                        <a:pt x="324" y="94"/>
                        <a:pt x="324" y="94"/>
                      </a:cubicBezTo>
                      <a:cubicBezTo>
                        <a:pt x="324" y="88"/>
                        <a:pt x="320" y="84"/>
                        <a:pt x="314" y="84"/>
                      </a:cubicBezTo>
                      <a:close/>
                    </a:path>
                  </a:pathLst>
                </a:cu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118" name="Line 13"/>
                <p:cNvSpPr>
                  <a:spLocks noChangeShapeType="1"/>
                </p:cNvSpPr>
                <p:nvPr/>
              </p:nvSpPr>
              <p:spPr bwMode="auto">
                <a:xfrm>
                  <a:off x="3262313" y="3852863"/>
                  <a:ext cx="346075" cy="18573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119" name="Line 14"/>
                <p:cNvSpPr>
                  <a:spLocks noChangeShapeType="1"/>
                </p:cNvSpPr>
                <p:nvPr/>
              </p:nvSpPr>
              <p:spPr bwMode="auto">
                <a:xfrm>
                  <a:off x="2965450" y="3852863"/>
                  <a:ext cx="693738" cy="381000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</p:grpSp>
        </p:grpSp>
        <p:sp>
          <p:nvSpPr>
            <p:cNvPr id="31" name="TextBox 30"/>
            <p:cNvSpPr txBox="1"/>
            <p:nvPr/>
          </p:nvSpPr>
          <p:spPr>
            <a:xfrm>
              <a:off x="118976" y="3657674"/>
              <a:ext cx="188751" cy="361876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6788" tIns="26788" rIns="26788" bIns="26788" anchor="ctr">
              <a:spAutoFit/>
            </a:bodyPr>
            <a:lstStyle/>
            <a:p>
              <a:pPr>
                <a:defRPr sz="1800"/>
              </a:pPr>
              <a:r>
                <a:rPr lang="en-US" sz="2000" dirty="0">
                  <a:solidFill>
                    <a:schemeClr val="tx2"/>
                  </a:solidFill>
                </a:rPr>
                <a:t>b</a:t>
              </a:r>
              <a:endParaRPr lang="he-IL" sz="20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0" name="Group 135"/>
          <p:cNvGrpSpPr/>
          <p:nvPr/>
        </p:nvGrpSpPr>
        <p:grpSpPr>
          <a:xfrm>
            <a:off x="10529759" y="3375819"/>
            <a:ext cx="1490245" cy="1295400"/>
            <a:chOff x="7239000" y="1933575"/>
            <a:chExt cx="1490245" cy="1295400"/>
          </a:xfrm>
        </p:grpSpPr>
        <p:grpSp>
          <p:nvGrpSpPr>
            <p:cNvPr id="11" name="Group 38"/>
            <p:cNvGrpSpPr/>
            <p:nvPr/>
          </p:nvGrpSpPr>
          <p:grpSpPr>
            <a:xfrm>
              <a:off x="7239000" y="1933575"/>
              <a:ext cx="1295400" cy="1295400"/>
              <a:chOff x="7543800" y="3429000"/>
              <a:chExt cx="1295400" cy="1295400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7543800" y="3429000"/>
                <a:ext cx="1295400" cy="12954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grpSp>
            <p:nvGrpSpPr>
              <p:cNvPr id="12" name="Group 40"/>
              <p:cNvGrpSpPr/>
              <p:nvPr/>
            </p:nvGrpSpPr>
            <p:grpSpPr>
              <a:xfrm>
                <a:off x="7683910" y="3733800"/>
                <a:ext cx="1002890" cy="609600"/>
                <a:chOff x="3044825" y="1419225"/>
                <a:chExt cx="2024063" cy="1230313"/>
              </a:xfrm>
            </p:grpSpPr>
            <p:sp>
              <p:nvSpPr>
                <p:cNvPr id="42" name="Freeform 18"/>
                <p:cNvSpPr>
                  <a:spLocks/>
                </p:cNvSpPr>
                <p:nvPr/>
              </p:nvSpPr>
              <p:spPr bwMode="auto">
                <a:xfrm>
                  <a:off x="3044825" y="1603375"/>
                  <a:ext cx="590550" cy="1046163"/>
                </a:xfrm>
                <a:custGeom>
                  <a:avLst/>
                  <a:gdLst/>
                  <a:ahLst/>
                  <a:cxnLst>
                    <a:cxn ang="0">
                      <a:pos x="256" y="7"/>
                    </a:cxn>
                    <a:cxn ang="0">
                      <a:pos x="249" y="0"/>
                    </a:cxn>
                    <a:cxn ang="0">
                      <a:pos x="7" y="0"/>
                    </a:cxn>
                    <a:cxn ang="0">
                      <a:pos x="0" y="7"/>
                    </a:cxn>
                    <a:cxn ang="0">
                      <a:pos x="0" y="445"/>
                    </a:cxn>
                    <a:cxn ang="0">
                      <a:pos x="7" y="452"/>
                    </a:cxn>
                    <a:cxn ang="0">
                      <a:pos x="249" y="452"/>
                    </a:cxn>
                    <a:cxn ang="0">
                      <a:pos x="256" y="445"/>
                    </a:cxn>
                    <a:cxn ang="0">
                      <a:pos x="256" y="7"/>
                    </a:cxn>
                  </a:cxnLst>
                  <a:rect l="0" t="0" r="r" b="b"/>
                  <a:pathLst>
                    <a:path w="256" h="452">
                      <a:moveTo>
                        <a:pt x="256" y="7"/>
                      </a:moveTo>
                      <a:cubicBezTo>
                        <a:pt x="256" y="3"/>
                        <a:pt x="253" y="0"/>
                        <a:pt x="249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445"/>
                        <a:pt x="0" y="445"/>
                        <a:pt x="0" y="445"/>
                      </a:cubicBezTo>
                      <a:cubicBezTo>
                        <a:pt x="0" y="449"/>
                        <a:pt x="3" y="452"/>
                        <a:pt x="7" y="452"/>
                      </a:cubicBezTo>
                      <a:cubicBezTo>
                        <a:pt x="249" y="452"/>
                        <a:pt x="249" y="452"/>
                        <a:pt x="249" y="452"/>
                      </a:cubicBezTo>
                      <a:cubicBezTo>
                        <a:pt x="253" y="452"/>
                        <a:pt x="256" y="449"/>
                        <a:pt x="256" y="445"/>
                      </a:cubicBezTo>
                      <a:lnTo>
                        <a:pt x="256" y="7"/>
                      </a:lnTo>
                      <a:close/>
                    </a:path>
                  </a:pathLst>
                </a:cu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44" name="Line 19"/>
                <p:cNvSpPr>
                  <a:spLocks noChangeShapeType="1"/>
                </p:cNvSpPr>
                <p:nvPr/>
              </p:nvSpPr>
              <p:spPr bwMode="auto">
                <a:xfrm>
                  <a:off x="3187700" y="1808163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45" name="Line 20"/>
                <p:cNvSpPr>
                  <a:spLocks noChangeShapeType="1"/>
                </p:cNvSpPr>
                <p:nvPr/>
              </p:nvSpPr>
              <p:spPr bwMode="auto">
                <a:xfrm>
                  <a:off x="3187700" y="1890713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46" name="Line 21"/>
                <p:cNvSpPr>
                  <a:spLocks noChangeShapeType="1"/>
                </p:cNvSpPr>
                <p:nvPr/>
              </p:nvSpPr>
              <p:spPr bwMode="auto">
                <a:xfrm>
                  <a:off x="3187700" y="1973263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51" name="Line 22"/>
                <p:cNvSpPr>
                  <a:spLocks noChangeShapeType="1"/>
                </p:cNvSpPr>
                <p:nvPr/>
              </p:nvSpPr>
              <p:spPr bwMode="auto">
                <a:xfrm>
                  <a:off x="3187700" y="2057400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52" name="Line 23"/>
                <p:cNvSpPr>
                  <a:spLocks noChangeShapeType="1"/>
                </p:cNvSpPr>
                <p:nvPr/>
              </p:nvSpPr>
              <p:spPr bwMode="auto">
                <a:xfrm>
                  <a:off x="3187700" y="2139950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53" name="Line 24"/>
                <p:cNvSpPr>
                  <a:spLocks noChangeShapeType="1"/>
                </p:cNvSpPr>
                <p:nvPr/>
              </p:nvSpPr>
              <p:spPr bwMode="auto">
                <a:xfrm>
                  <a:off x="3187700" y="2224088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54" name="Line 25"/>
                <p:cNvSpPr>
                  <a:spLocks noChangeShapeType="1"/>
                </p:cNvSpPr>
                <p:nvPr/>
              </p:nvSpPr>
              <p:spPr bwMode="auto">
                <a:xfrm>
                  <a:off x="3187700" y="2306638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55" name="Line 26"/>
                <p:cNvSpPr>
                  <a:spLocks noChangeShapeType="1"/>
                </p:cNvSpPr>
                <p:nvPr/>
              </p:nvSpPr>
              <p:spPr bwMode="auto">
                <a:xfrm>
                  <a:off x="3187700" y="2390775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56" name="Line 27"/>
                <p:cNvSpPr>
                  <a:spLocks noChangeShapeType="1"/>
                </p:cNvSpPr>
                <p:nvPr/>
              </p:nvSpPr>
              <p:spPr bwMode="auto">
                <a:xfrm>
                  <a:off x="3187700" y="2473325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57" name="Freeform 28"/>
                <p:cNvSpPr>
                  <a:spLocks/>
                </p:cNvSpPr>
                <p:nvPr/>
              </p:nvSpPr>
              <p:spPr bwMode="auto">
                <a:xfrm>
                  <a:off x="4476750" y="1603375"/>
                  <a:ext cx="592138" cy="1046163"/>
                </a:xfrm>
                <a:custGeom>
                  <a:avLst/>
                  <a:gdLst/>
                  <a:ahLst/>
                  <a:cxnLst>
                    <a:cxn ang="0">
                      <a:pos x="256" y="7"/>
                    </a:cxn>
                    <a:cxn ang="0">
                      <a:pos x="249" y="0"/>
                    </a:cxn>
                    <a:cxn ang="0">
                      <a:pos x="7" y="0"/>
                    </a:cxn>
                    <a:cxn ang="0">
                      <a:pos x="0" y="7"/>
                    </a:cxn>
                    <a:cxn ang="0">
                      <a:pos x="0" y="445"/>
                    </a:cxn>
                    <a:cxn ang="0">
                      <a:pos x="7" y="452"/>
                    </a:cxn>
                    <a:cxn ang="0">
                      <a:pos x="249" y="452"/>
                    </a:cxn>
                    <a:cxn ang="0">
                      <a:pos x="256" y="445"/>
                    </a:cxn>
                    <a:cxn ang="0">
                      <a:pos x="256" y="7"/>
                    </a:cxn>
                  </a:cxnLst>
                  <a:rect l="0" t="0" r="r" b="b"/>
                  <a:pathLst>
                    <a:path w="256" h="452">
                      <a:moveTo>
                        <a:pt x="256" y="7"/>
                      </a:moveTo>
                      <a:cubicBezTo>
                        <a:pt x="256" y="3"/>
                        <a:pt x="253" y="0"/>
                        <a:pt x="249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445"/>
                        <a:pt x="0" y="445"/>
                        <a:pt x="0" y="445"/>
                      </a:cubicBezTo>
                      <a:cubicBezTo>
                        <a:pt x="0" y="449"/>
                        <a:pt x="3" y="452"/>
                        <a:pt x="7" y="452"/>
                      </a:cubicBezTo>
                      <a:cubicBezTo>
                        <a:pt x="249" y="452"/>
                        <a:pt x="249" y="452"/>
                        <a:pt x="249" y="452"/>
                      </a:cubicBezTo>
                      <a:cubicBezTo>
                        <a:pt x="253" y="452"/>
                        <a:pt x="256" y="449"/>
                        <a:pt x="256" y="445"/>
                      </a:cubicBezTo>
                      <a:lnTo>
                        <a:pt x="256" y="7"/>
                      </a:lnTo>
                      <a:close/>
                    </a:path>
                  </a:pathLst>
                </a:cu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58" name="Line 29"/>
                <p:cNvSpPr>
                  <a:spLocks noChangeShapeType="1"/>
                </p:cNvSpPr>
                <p:nvPr/>
              </p:nvSpPr>
              <p:spPr bwMode="auto">
                <a:xfrm>
                  <a:off x="4621213" y="1808163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59" name="Line 30"/>
                <p:cNvSpPr>
                  <a:spLocks noChangeShapeType="1"/>
                </p:cNvSpPr>
                <p:nvPr/>
              </p:nvSpPr>
              <p:spPr bwMode="auto">
                <a:xfrm>
                  <a:off x="4621213" y="1890713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60" name="Line 31"/>
                <p:cNvSpPr>
                  <a:spLocks noChangeShapeType="1"/>
                </p:cNvSpPr>
                <p:nvPr/>
              </p:nvSpPr>
              <p:spPr bwMode="auto">
                <a:xfrm>
                  <a:off x="4621213" y="1973263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61" name="Line 32"/>
                <p:cNvSpPr>
                  <a:spLocks noChangeShapeType="1"/>
                </p:cNvSpPr>
                <p:nvPr/>
              </p:nvSpPr>
              <p:spPr bwMode="auto">
                <a:xfrm>
                  <a:off x="4621213" y="2057400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62" name="Line 33"/>
                <p:cNvSpPr>
                  <a:spLocks noChangeShapeType="1"/>
                </p:cNvSpPr>
                <p:nvPr/>
              </p:nvSpPr>
              <p:spPr bwMode="auto">
                <a:xfrm>
                  <a:off x="4621213" y="2139950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63" name="Line 34"/>
                <p:cNvSpPr>
                  <a:spLocks noChangeShapeType="1"/>
                </p:cNvSpPr>
                <p:nvPr/>
              </p:nvSpPr>
              <p:spPr bwMode="auto">
                <a:xfrm>
                  <a:off x="4621213" y="2224088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64" name="Line 35"/>
                <p:cNvSpPr>
                  <a:spLocks noChangeShapeType="1"/>
                </p:cNvSpPr>
                <p:nvPr/>
              </p:nvSpPr>
              <p:spPr bwMode="auto">
                <a:xfrm>
                  <a:off x="4621213" y="2306638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65" name="Line 36"/>
                <p:cNvSpPr>
                  <a:spLocks noChangeShapeType="1"/>
                </p:cNvSpPr>
                <p:nvPr/>
              </p:nvSpPr>
              <p:spPr bwMode="auto">
                <a:xfrm>
                  <a:off x="4621213" y="2390775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66" name="Line 37"/>
                <p:cNvSpPr>
                  <a:spLocks noChangeShapeType="1"/>
                </p:cNvSpPr>
                <p:nvPr/>
              </p:nvSpPr>
              <p:spPr bwMode="auto">
                <a:xfrm>
                  <a:off x="4621213" y="2473325"/>
                  <a:ext cx="304800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67" name="Freeform 38"/>
                <p:cNvSpPr>
                  <a:spLocks/>
                </p:cNvSpPr>
                <p:nvPr/>
              </p:nvSpPr>
              <p:spPr bwMode="auto">
                <a:xfrm>
                  <a:off x="3719513" y="1419225"/>
                  <a:ext cx="674688" cy="1230313"/>
                </a:xfrm>
                <a:custGeom>
                  <a:avLst/>
                  <a:gdLst/>
                  <a:ahLst/>
                  <a:cxnLst>
                    <a:cxn ang="0">
                      <a:pos x="292" y="7"/>
                    </a:cxn>
                    <a:cxn ang="0">
                      <a:pos x="285" y="0"/>
                    </a:cxn>
                    <a:cxn ang="0">
                      <a:pos x="7" y="0"/>
                    </a:cxn>
                    <a:cxn ang="0">
                      <a:pos x="0" y="7"/>
                    </a:cxn>
                    <a:cxn ang="0">
                      <a:pos x="0" y="525"/>
                    </a:cxn>
                    <a:cxn ang="0">
                      <a:pos x="7" y="532"/>
                    </a:cxn>
                    <a:cxn ang="0">
                      <a:pos x="285" y="532"/>
                    </a:cxn>
                    <a:cxn ang="0">
                      <a:pos x="292" y="525"/>
                    </a:cxn>
                    <a:cxn ang="0">
                      <a:pos x="292" y="7"/>
                    </a:cxn>
                  </a:cxnLst>
                  <a:rect l="0" t="0" r="r" b="b"/>
                  <a:pathLst>
                    <a:path w="292" h="532">
                      <a:moveTo>
                        <a:pt x="292" y="7"/>
                      </a:moveTo>
                      <a:cubicBezTo>
                        <a:pt x="292" y="3"/>
                        <a:pt x="289" y="0"/>
                        <a:pt x="285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525"/>
                        <a:pt x="0" y="525"/>
                        <a:pt x="0" y="525"/>
                      </a:cubicBezTo>
                      <a:cubicBezTo>
                        <a:pt x="0" y="529"/>
                        <a:pt x="3" y="532"/>
                        <a:pt x="7" y="532"/>
                      </a:cubicBezTo>
                      <a:cubicBezTo>
                        <a:pt x="285" y="532"/>
                        <a:pt x="285" y="532"/>
                        <a:pt x="285" y="532"/>
                      </a:cubicBezTo>
                      <a:cubicBezTo>
                        <a:pt x="289" y="532"/>
                        <a:pt x="292" y="529"/>
                        <a:pt x="292" y="525"/>
                      </a:cubicBezTo>
                      <a:lnTo>
                        <a:pt x="292" y="7"/>
                      </a:lnTo>
                      <a:close/>
                    </a:path>
                  </a:pathLst>
                </a:cu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68" name="Line 39"/>
                <p:cNvSpPr>
                  <a:spLocks noChangeShapeType="1"/>
                </p:cNvSpPr>
                <p:nvPr/>
              </p:nvSpPr>
              <p:spPr bwMode="auto">
                <a:xfrm>
                  <a:off x="3852863" y="1603375"/>
                  <a:ext cx="398463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69" name="Line 40"/>
                <p:cNvSpPr>
                  <a:spLocks noChangeShapeType="1"/>
                </p:cNvSpPr>
                <p:nvPr/>
              </p:nvSpPr>
              <p:spPr bwMode="auto">
                <a:xfrm>
                  <a:off x="3852863" y="1714500"/>
                  <a:ext cx="398463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70" name="Line 41"/>
                <p:cNvSpPr>
                  <a:spLocks noChangeShapeType="1"/>
                </p:cNvSpPr>
                <p:nvPr/>
              </p:nvSpPr>
              <p:spPr bwMode="auto">
                <a:xfrm>
                  <a:off x="3852863" y="1825625"/>
                  <a:ext cx="398463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71" name="Line 42"/>
                <p:cNvSpPr>
                  <a:spLocks noChangeShapeType="1"/>
                </p:cNvSpPr>
                <p:nvPr/>
              </p:nvSpPr>
              <p:spPr bwMode="auto">
                <a:xfrm>
                  <a:off x="3852863" y="1927225"/>
                  <a:ext cx="398463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72" name="Line 43"/>
                <p:cNvSpPr>
                  <a:spLocks noChangeShapeType="1"/>
                </p:cNvSpPr>
                <p:nvPr/>
              </p:nvSpPr>
              <p:spPr bwMode="auto">
                <a:xfrm>
                  <a:off x="3852863" y="2038350"/>
                  <a:ext cx="398463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73" name="Line 44"/>
                <p:cNvSpPr>
                  <a:spLocks noChangeShapeType="1"/>
                </p:cNvSpPr>
                <p:nvPr/>
              </p:nvSpPr>
              <p:spPr bwMode="auto">
                <a:xfrm>
                  <a:off x="3852863" y="2149475"/>
                  <a:ext cx="398463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74" name="Line 45"/>
                <p:cNvSpPr>
                  <a:spLocks noChangeShapeType="1"/>
                </p:cNvSpPr>
                <p:nvPr/>
              </p:nvSpPr>
              <p:spPr bwMode="auto">
                <a:xfrm>
                  <a:off x="3852863" y="2260600"/>
                  <a:ext cx="398463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75" name="Line 46"/>
                <p:cNvSpPr>
                  <a:spLocks noChangeShapeType="1"/>
                </p:cNvSpPr>
                <p:nvPr/>
              </p:nvSpPr>
              <p:spPr bwMode="auto">
                <a:xfrm>
                  <a:off x="3852863" y="2362200"/>
                  <a:ext cx="398463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  <p:sp>
              <p:nvSpPr>
                <p:cNvPr id="76" name="Line 47"/>
                <p:cNvSpPr>
                  <a:spLocks noChangeShapeType="1"/>
                </p:cNvSpPr>
                <p:nvPr/>
              </p:nvSpPr>
              <p:spPr bwMode="auto">
                <a:xfrm>
                  <a:off x="3852863" y="2473325"/>
                  <a:ext cx="398463" cy="1588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he-IL"/>
                </a:p>
              </p:txBody>
            </p:sp>
          </p:grpSp>
        </p:grpSp>
        <p:sp>
          <p:nvSpPr>
            <p:cNvPr id="33" name="Rectangle 32"/>
            <p:cNvSpPr/>
            <p:nvPr/>
          </p:nvSpPr>
          <p:spPr>
            <a:xfrm>
              <a:off x="8574156" y="2371792"/>
              <a:ext cx="155089" cy="361876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6788" tIns="26788" rIns="26788" bIns="26788" anchor="ctr">
              <a:spAutoFit/>
            </a:bodyPr>
            <a:lstStyle/>
            <a:p>
              <a:pPr>
                <a:defRPr sz="1800"/>
              </a:pPr>
              <a:r>
                <a:rPr lang="en-US" sz="2000" dirty="0">
                  <a:solidFill>
                    <a:schemeClr val="tx2"/>
                  </a:solidFill>
                </a:rPr>
                <a:t>s</a:t>
              </a:r>
              <a:endParaRPr lang="he-IL" sz="2000" dirty="0">
                <a:solidFill>
                  <a:schemeClr val="tx2"/>
                </a:solidFill>
              </a:endParaRPr>
            </a:p>
          </p:txBody>
        </p:sp>
      </p:grpSp>
      <p:sp>
        <p:nvSpPr>
          <p:cNvPr id="123" name="Slide Number Placeholder 1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154" name="Oval 153"/>
          <p:cNvSpPr/>
          <p:nvPr/>
        </p:nvSpPr>
        <p:spPr>
          <a:xfrm>
            <a:off x="3533553" y="4062359"/>
            <a:ext cx="535346" cy="53534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55" name="Oval 154"/>
          <p:cNvSpPr/>
          <p:nvPr/>
        </p:nvSpPr>
        <p:spPr>
          <a:xfrm>
            <a:off x="6134215" y="2440700"/>
            <a:ext cx="535346" cy="53534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56" name="Oval 155"/>
          <p:cNvSpPr/>
          <p:nvPr/>
        </p:nvSpPr>
        <p:spPr>
          <a:xfrm>
            <a:off x="8501494" y="4056993"/>
            <a:ext cx="535346" cy="53534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57" name="Oval 156"/>
          <p:cNvSpPr/>
          <p:nvPr/>
        </p:nvSpPr>
        <p:spPr>
          <a:xfrm>
            <a:off x="6206063" y="5728367"/>
            <a:ext cx="535346" cy="53534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182" name="Straight Connector 181"/>
          <p:cNvCxnSpPr>
            <a:stCxn id="30" idx="3"/>
            <a:endCxn id="40" idx="2"/>
          </p:cNvCxnSpPr>
          <p:nvPr/>
        </p:nvCxnSpPr>
        <p:spPr>
          <a:xfrm flipV="1">
            <a:off x="9966960" y="4023519"/>
            <a:ext cx="562799" cy="13992"/>
          </a:xfrm>
          <a:prstGeom prst="line">
            <a:avLst/>
          </a:prstGeom>
          <a:ln w="19050">
            <a:solidFill>
              <a:srgbClr val="818E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54" idx="5"/>
            <a:endCxn id="157" idx="2"/>
          </p:cNvCxnSpPr>
          <p:nvPr/>
        </p:nvCxnSpPr>
        <p:spPr>
          <a:xfrm>
            <a:off x="3990499" y="4519305"/>
            <a:ext cx="2215564" cy="1476735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89" name="Straight Connector 188"/>
          <p:cNvCxnSpPr>
            <a:stCxn id="154" idx="7"/>
            <a:endCxn id="155" idx="2"/>
          </p:cNvCxnSpPr>
          <p:nvPr/>
        </p:nvCxnSpPr>
        <p:spPr>
          <a:xfrm flipV="1">
            <a:off x="3990499" y="2708373"/>
            <a:ext cx="2143716" cy="1432386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92" name="Straight Connector 191"/>
          <p:cNvCxnSpPr>
            <a:stCxn id="155" idx="6"/>
            <a:endCxn id="156" idx="1"/>
          </p:cNvCxnSpPr>
          <p:nvPr/>
        </p:nvCxnSpPr>
        <p:spPr>
          <a:xfrm>
            <a:off x="6669561" y="2708373"/>
            <a:ext cx="1910333" cy="142702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95" name="Straight Connector 194"/>
          <p:cNvCxnSpPr>
            <a:stCxn id="157" idx="6"/>
            <a:endCxn id="156" idx="3"/>
          </p:cNvCxnSpPr>
          <p:nvPr/>
        </p:nvCxnSpPr>
        <p:spPr>
          <a:xfrm flipV="1">
            <a:off x="6741409" y="4513939"/>
            <a:ext cx="1838485" cy="1482101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200" name="Arc 199"/>
          <p:cNvSpPr/>
          <p:nvPr/>
        </p:nvSpPr>
        <p:spPr>
          <a:xfrm>
            <a:off x="6211388" y="1923904"/>
            <a:ext cx="381000" cy="609600"/>
          </a:xfrm>
          <a:prstGeom prst="arc">
            <a:avLst>
              <a:gd name="adj1" fmla="val 6997998"/>
              <a:gd name="adj2" fmla="val 3360527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Arc 200"/>
          <p:cNvSpPr/>
          <p:nvPr/>
        </p:nvSpPr>
        <p:spPr>
          <a:xfrm>
            <a:off x="3610726" y="3544229"/>
            <a:ext cx="381000" cy="609600"/>
          </a:xfrm>
          <a:prstGeom prst="arc">
            <a:avLst>
              <a:gd name="adj1" fmla="val 6997998"/>
              <a:gd name="adj2" fmla="val 3360527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2" name="Arc 201"/>
          <p:cNvSpPr/>
          <p:nvPr/>
        </p:nvSpPr>
        <p:spPr>
          <a:xfrm>
            <a:off x="6283236" y="5217841"/>
            <a:ext cx="381000" cy="609600"/>
          </a:xfrm>
          <a:prstGeom prst="arc">
            <a:avLst>
              <a:gd name="adj1" fmla="val 6997998"/>
              <a:gd name="adj2" fmla="val 3360527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Arc 202"/>
          <p:cNvSpPr/>
          <p:nvPr/>
        </p:nvSpPr>
        <p:spPr>
          <a:xfrm>
            <a:off x="8578667" y="3536856"/>
            <a:ext cx="381000" cy="609600"/>
          </a:xfrm>
          <a:prstGeom prst="arc">
            <a:avLst>
              <a:gd name="adj1" fmla="val 6997998"/>
              <a:gd name="adj2" fmla="val 3360527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5907218" y="2520337"/>
            <a:ext cx="992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dk1"/>
                </a:solidFill>
              </a:rPr>
              <a:t>a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967226" y="5807926"/>
            <a:ext cx="1013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dk1"/>
                </a:solidFill>
              </a:rPr>
              <a:t>b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8274840" y="4142801"/>
            <a:ext cx="973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dk1"/>
                </a:solidFill>
              </a:rPr>
              <a:t>a,b</a:t>
            </a:r>
            <a:endParaRPr lang="en-US" sz="2000" dirty="0">
              <a:solidFill>
                <a:schemeClr val="dk1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265431" y="4169361"/>
            <a:ext cx="1071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dk1"/>
                </a:solidFill>
                <a:sym typeface="Math C" panose="05000000000000000000" pitchFamily="2" charset="2"/>
              </a:rPr>
              <a:t></a:t>
            </a:r>
            <a:endParaRPr lang="en-US" sz="2000" dirty="0">
              <a:solidFill>
                <a:schemeClr val="dk1"/>
              </a:solidFill>
            </a:endParaRPr>
          </a:p>
        </p:txBody>
      </p:sp>
      <p:sp>
        <p:nvSpPr>
          <p:cNvPr id="134" name="Oval 133"/>
          <p:cNvSpPr/>
          <p:nvPr/>
        </p:nvSpPr>
        <p:spPr>
          <a:xfrm>
            <a:off x="9820118" y="745388"/>
            <a:ext cx="535346" cy="53534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5" name="TextBox 134"/>
          <p:cNvSpPr txBox="1"/>
          <p:nvPr/>
        </p:nvSpPr>
        <p:spPr>
          <a:xfrm>
            <a:off x="9593121" y="825025"/>
            <a:ext cx="992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dk1"/>
                </a:solidFill>
              </a:rPr>
              <a:t>a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0406713" y="814290"/>
            <a:ext cx="1554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is trusted</a:t>
            </a:r>
          </a:p>
        </p:txBody>
      </p:sp>
      <p:cxnSp>
        <p:nvCxnSpPr>
          <p:cNvPr id="14" name="Curved Connector 13"/>
          <p:cNvCxnSpPr>
            <a:stCxn id="155" idx="4"/>
            <a:endCxn id="154" idx="7"/>
          </p:cNvCxnSpPr>
          <p:nvPr/>
        </p:nvCxnSpPr>
        <p:spPr>
          <a:xfrm rot="5400000">
            <a:off x="4613838" y="2352708"/>
            <a:ext cx="1164713" cy="2411389"/>
          </a:xfrm>
          <a:prstGeom prst="curvedConnector3">
            <a:avLst>
              <a:gd name="adj1" fmla="val 65846"/>
            </a:avLst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87"/>
          <p:cNvCxnSpPr>
            <a:stCxn id="156" idx="0"/>
            <a:endCxn id="154" idx="0"/>
          </p:cNvCxnSpPr>
          <p:nvPr/>
        </p:nvCxnSpPr>
        <p:spPr>
          <a:xfrm rot="16200000" flipH="1" flipV="1">
            <a:off x="6282514" y="1575705"/>
            <a:ext cx="5366" cy="4967941"/>
          </a:xfrm>
          <a:prstGeom prst="curvedConnector3">
            <a:avLst>
              <a:gd name="adj1" fmla="val -44594894"/>
            </a:avLst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urved Connector 94"/>
          <p:cNvCxnSpPr>
            <a:stCxn id="157" idx="3"/>
            <a:endCxn id="154" idx="4"/>
          </p:cNvCxnSpPr>
          <p:nvPr/>
        </p:nvCxnSpPr>
        <p:spPr>
          <a:xfrm rot="5400000" flipH="1">
            <a:off x="4249041" y="4149891"/>
            <a:ext cx="1587608" cy="2483237"/>
          </a:xfrm>
          <a:prstGeom prst="curvedConnector3">
            <a:avLst>
              <a:gd name="adj1" fmla="val -15638"/>
            </a:avLst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099711" y="3536856"/>
            <a:ext cx="530352" cy="59653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20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Reverting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Middleboxes</a:t>
            </a:r>
            <a:r>
              <a:rPr lang="en-US" dirty="0" smtClean="0"/>
              <a:t> can revert to their initial state</a:t>
            </a:r>
          </a:p>
          <a:p>
            <a:pPr lvl="1"/>
            <a:r>
              <a:rPr lang="en-US" dirty="0" smtClean="0"/>
              <a:t>Similar to soft state in networks</a:t>
            </a:r>
            <a:endParaRPr lang="en-US" dirty="0"/>
          </a:p>
          <a:p>
            <a:r>
              <a:rPr lang="en-US" dirty="0" smtClean="0"/>
              <a:t>Common sense: Network resets make verification harder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Simplifies the task of automatic verification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It is easier to show that an isolation is violated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 analysis is precise for isolation</a:t>
            </a:r>
          </a:p>
        </p:txBody>
      </p:sp>
    </p:spTree>
    <p:extLst>
      <p:ext uri="{BB962C8B-B14F-4D97-AF65-F5344CB8AC3E}">
        <p14:creationId xmlns:p14="http://schemas.microsoft.com/office/powerpoint/2010/main" val="420580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solution analysis algorithm is polynomial in the network topology</a:t>
            </a:r>
          </a:p>
          <a:p>
            <a:pPr lvl="1"/>
            <a:r>
              <a:rPr lang="en-US" dirty="0"/>
              <a:t>Number of hosts</a:t>
            </a:r>
          </a:p>
          <a:p>
            <a:pPr lvl="1"/>
            <a:r>
              <a:rPr lang="en-US" dirty="0"/>
              <a:t>Number of middlebox</a:t>
            </a:r>
          </a:p>
          <a:p>
            <a:pPr lvl="1"/>
            <a:r>
              <a:rPr lang="en-US" dirty="0"/>
              <a:t>Number of connections</a:t>
            </a:r>
          </a:p>
          <a:p>
            <a:pPr lvl="1"/>
            <a:endParaRPr lang="en-US" dirty="0"/>
          </a:p>
          <a:p>
            <a:r>
              <a:rPr lang="en-US" dirty="0"/>
              <a:t>However, it is exponential in the complexity of the middleboxes</a:t>
            </a:r>
          </a:p>
          <a:p>
            <a:pPr lvl="1"/>
            <a:r>
              <a:rPr lang="en-US" dirty="0"/>
              <a:t>Number of queries in the most complex middlebox</a:t>
            </a:r>
          </a:p>
        </p:txBody>
      </p:sp>
    </p:spTree>
    <p:extLst>
      <p:ext uri="{BB962C8B-B14F-4D97-AF65-F5344CB8AC3E}">
        <p14:creationId xmlns:p14="http://schemas.microsoft.com/office/powerpoint/2010/main" val="49956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Experimental Results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33766" y="4506534"/>
            <a:ext cx="906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AMDL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43291" y="2906940"/>
            <a:ext cx="906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JSON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713241" y="3919753"/>
            <a:ext cx="795464" cy="4007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864304" y="3640124"/>
            <a:ext cx="561350" cy="8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6551452" y="3640125"/>
            <a:ext cx="582258" cy="8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577" y="2948896"/>
            <a:ext cx="1197855" cy="1197855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576" y="2088220"/>
            <a:ext cx="1205534" cy="1205534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839" y="3691286"/>
            <a:ext cx="1205534" cy="1205534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85175" y="2229322"/>
            <a:ext cx="1655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Network Configuration &amp; Topology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3960" y="3970887"/>
            <a:ext cx="1655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Middlebox</a:t>
            </a:r>
            <a:r>
              <a:rPr lang="en-US"/>
              <a:t> </a:t>
            </a:r>
            <a:r>
              <a:rPr lang="en-US" smtClean="0"/>
              <a:t>Model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3358939" y="4146751"/>
            <a:ext cx="165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Compiler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5121120" y="4358186"/>
            <a:ext cx="165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Datalog</a:t>
            </a:r>
            <a:r>
              <a:rPr lang="en-US" dirty="0" smtClean="0"/>
              <a:t> Rules</a:t>
            </a:r>
            <a:endParaRPr lang="en-US" dirty="0"/>
          </a:p>
        </p:txBody>
      </p:sp>
      <p:cxnSp>
        <p:nvCxnSpPr>
          <p:cNvPr id="81" name="Straight Arrow Connector 80"/>
          <p:cNvCxnSpPr>
            <a:cxnSpLocks/>
          </p:cNvCxnSpPr>
          <p:nvPr/>
        </p:nvCxnSpPr>
        <p:spPr>
          <a:xfrm>
            <a:off x="2713241" y="2805221"/>
            <a:ext cx="795464" cy="3474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918" y="3152652"/>
            <a:ext cx="1205534" cy="1205534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070" y="2948896"/>
            <a:ext cx="1197855" cy="1197855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6937432" y="4146751"/>
            <a:ext cx="165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LogicBlox</a:t>
            </a:r>
            <a:endParaRPr lang="en-US" dirty="0"/>
          </a:p>
        </p:txBody>
      </p:sp>
      <p:cxnSp>
        <p:nvCxnSpPr>
          <p:cNvPr id="89" name="Straight Arrow Connector 88"/>
          <p:cNvCxnSpPr/>
          <p:nvPr/>
        </p:nvCxnSpPr>
        <p:spPr>
          <a:xfrm flipV="1">
            <a:off x="8610531" y="3640124"/>
            <a:ext cx="582258" cy="8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9466491" y="4146751"/>
            <a:ext cx="2067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Packet Space States</a:t>
            </a:r>
            <a:endParaRPr lang="en-US" dirty="0"/>
          </a:p>
        </p:txBody>
      </p:sp>
      <p:sp>
        <p:nvSpPr>
          <p:cNvPr id="91" name="Snip Diagonal Corner Rectangle 14"/>
          <p:cNvSpPr/>
          <p:nvPr/>
        </p:nvSpPr>
        <p:spPr>
          <a:xfrm>
            <a:off x="9561067" y="3080467"/>
            <a:ext cx="212107" cy="159080"/>
          </a:xfrm>
          <a:prstGeom prst="snip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e-IL"/>
          </a:p>
        </p:txBody>
      </p:sp>
      <p:sp>
        <p:nvSpPr>
          <p:cNvPr id="94" name="Snip Diagonal Corner Rectangle 14"/>
          <p:cNvSpPr/>
          <p:nvPr/>
        </p:nvSpPr>
        <p:spPr>
          <a:xfrm>
            <a:off x="9561067" y="3308656"/>
            <a:ext cx="212107" cy="159080"/>
          </a:xfrm>
          <a:prstGeom prst="snip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e-IL"/>
          </a:p>
        </p:txBody>
      </p:sp>
      <p:sp>
        <p:nvSpPr>
          <p:cNvPr id="95" name="Snip Diagonal Corner Rectangle 14"/>
          <p:cNvSpPr/>
          <p:nvPr/>
        </p:nvSpPr>
        <p:spPr>
          <a:xfrm>
            <a:off x="9561067" y="3536845"/>
            <a:ext cx="212107" cy="159080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e-IL"/>
          </a:p>
        </p:txBody>
      </p:sp>
      <p:sp>
        <p:nvSpPr>
          <p:cNvPr id="96" name="Snip Diagonal Corner Rectangle 14"/>
          <p:cNvSpPr/>
          <p:nvPr/>
        </p:nvSpPr>
        <p:spPr>
          <a:xfrm>
            <a:off x="9561067" y="3765034"/>
            <a:ext cx="212107" cy="159080"/>
          </a:xfrm>
          <a:prstGeom prst="snip2Diag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e-IL"/>
          </a:p>
        </p:txBody>
      </p:sp>
      <p:sp>
        <p:nvSpPr>
          <p:cNvPr id="97" name="Snip Diagonal Corner Rectangle 14"/>
          <p:cNvSpPr/>
          <p:nvPr/>
        </p:nvSpPr>
        <p:spPr>
          <a:xfrm>
            <a:off x="9561067" y="3993222"/>
            <a:ext cx="212107" cy="159080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e-IL"/>
          </a:p>
        </p:txBody>
      </p:sp>
      <p:cxnSp>
        <p:nvCxnSpPr>
          <p:cNvPr id="100" name="Straight Arrow Connector 99"/>
          <p:cNvCxnSpPr/>
          <p:nvPr/>
        </p:nvCxnSpPr>
        <p:spPr>
          <a:xfrm>
            <a:off x="9832201" y="3152652"/>
            <a:ext cx="21636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9832201" y="3386276"/>
            <a:ext cx="21636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9832201" y="3619900"/>
            <a:ext cx="21636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9832201" y="3853524"/>
            <a:ext cx="21636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9832201" y="4087146"/>
            <a:ext cx="21636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9762878" y="3009390"/>
            <a:ext cx="981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{</a:t>
            </a:r>
            <a:r>
              <a:rPr lang="mr-IN" sz="1400" dirty="0" smtClean="0"/>
              <a:t>…</a:t>
            </a:r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107" name="TextBox 106"/>
          <p:cNvSpPr txBox="1"/>
          <p:nvPr/>
        </p:nvSpPr>
        <p:spPr>
          <a:xfrm>
            <a:off x="9762878" y="3240357"/>
            <a:ext cx="981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{</a:t>
            </a:r>
            <a:r>
              <a:rPr lang="mr-IN" sz="1400" dirty="0" smtClean="0"/>
              <a:t>…</a:t>
            </a:r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108" name="TextBox 107"/>
          <p:cNvSpPr txBox="1"/>
          <p:nvPr/>
        </p:nvSpPr>
        <p:spPr>
          <a:xfrm>
            <a:off x="9762878" y="3471324"/>
            <a:ext cx="981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{</a:t>
            </a:r>
            <a:r>
              <a:rPr lang="mr-IN" sz="1400" dirty="0" smtClean="0"/>
              <a:t>…</a:t>
            </a:r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109" name="TextBox 108"/>
          <p:cNvSpPr txBox="1"/>
          <p:nvPr/>
        </p:nvSpPr>
        <p:spPr>
          <a:xfrm>
            <a:off x="9762878" y="3702291"/>
            <a:ext cx="981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{</a:t>
            </a:r>
            <a:r>
              <a:rPr lang="mr-IN" sz="1400" dirty="0" smtClean="0"/>
              <a:t>…</a:t>
            </a:r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110" name="TextBox 109"/>
          <p:cNvSpPr txBox="1"/>
          <p:nvPr/>
        </p:nvSpPr>
        <p:spPr>
          <a:xfrm>
            <a:off x="9762878" y="3933257"/>
            <a:ext cx="981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{</a:t>
            </a:r>
            <a:r>
              <a:rPr lang="mr-IN" sz="1400" dirty="0" smtClean="0"/>
              <a:t>…</a:t>
            </a:r>
            <a:r>
              <a:rPr lang="en-US" sz="1400" dirty="0" smtClean="0"/>
              <a:t>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0574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 Testing - Hosts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Enterprise network with</a:t>
            </a:r>
            <a:br>
              <a:rPr lang="en-US" dirty="0"/>
            </a:br>
            <a:r>
              <a:rPr lang="en-US" dirty="0"/>
              <a:t>3 subnets</a:t>
            </a:r>
          </a:p>
          <a:p>
            <a:pPr lvl="1"/>
            <a:r>
              <a:rPr lang="en-US" dirty="0"/>
              <a:t>Each with a different</a:t>
            </a:r>
            <a:br>
              <a:rPr lang="en-US" dirty="0"/>
            </a:br>
            <a:r>
              <a:rPr lang="en-US" dirty="0"/>
              <a:t>security </a:t>
            </a:r>
            <a:r>
              <a:rPr lang="en-US" dirty="0" smtClean="0"/>
              <a:t>policy</a:t>
            </a:r>
          </a:p>
          <a:p>
            <a:r>
              <a:rPr lang="en-US" dirty="0" smtClean="0"/>
              <a:t>Isolation between </a:t>
            </a:r>
            <a:br>
              <a:rPr lang="en-US" dirty="0" smtClean="0"/>
            </a:br>
            <a:r>
              <a:rPr lang="en-US" i="1" dirty="0" smtClean="0"/>
              <a:t>quarantined and Internet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86" y="4613411"/>
            <a:ext cx="3110872" cy="18221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572" y="2661402"/>
            <a:ext cx="6983893" cy="377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2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 Testing - Middleboxes</a:t>
            </a:r>
          </a:p>
        </p:txBody>
      </p:sp>
      <p:pic>
        <p:nvPicPr>
          <p:cNvPr id="64" name="Content Placeholder 6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7" y="5152866"/>
            <a:ext cx="4025900" cy="124181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ontent Placeholder 8"/>
              <p:cNvSpPr txBox="1">
                <a:spLocks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Servers with parallel</a:t>
                </a:r>
                <a:br>
                  <a:rPr lang="en-US" dirty="0" smtClean="0"/>
                </a:br>
                <a:r>
                  <a:rPr lang="en-US" dirty="0" smtClean="0"/>
                  <a:t>middlebox chains</a:t>
                </a:r>
              </a:p>
              <a:p>
                <a:r>
                  <a:rPr lang="en-US" dirty="0" smtClean="0"/>
                  <a:t>Scaled </a:t>
                </a:r>
                <a:r>
                  <a:rPr lang="en-US" dirty="0"/>
                  <a:t>the number of</a:t>
                </a:r>
                <a:br>
                  <a:rPr lang="en-US" dirty="0"/>
                </a:br>
                <a:r>
                  <a:rPr lang="en-US" dirty="0" smtClean="0"/>
                  <a:t>chains</a:t>
                </a:r>
                <a:endParaRPr lang="en-US" dirty="0"/>
              </a:p>
              <a:p>
                <a:r>
                  <a:rPr lang="en-US" dirty="0" smtClean="0"/>
                  <a:t>Isolation – packets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never reaches bottom flow</a:t>
                </a:r>
                <a:endParaRPr lang="en-US" dirty="0"/>
              </a:p>
            </p:txBody>
          </p:sp>
        </mc:Choice>
        <mc:Fallback xmlns="">
          <p:sp>
            <p:nvSpPr>
              <p:cNvPr id="65" name="Conten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577" y="2405103"/>
            <a:ext cx="6765642" cy="406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7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Approaches to </a:t>
            </a:r>
            <a:r>
              <a:rPr lang="en-US" dirty="0" err="1" smtClean="0"/>
              <a:t>Stateful</a:t>
            </a:r>
            <a:r>
              <a:rPr lang="en-US" dirty="0" smtClean="0"/>
              <a:t> 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337612" cy="2969212"/>
          </a:xfrm>
        </p:spPr>
        <p:txBody>
          <a:bodyPr>
            <a:normAutofit/>
          </a:bodyPr>
          <a:lstStyle/>
          <a:p>
            <a:r>
              <a:rPr lang="en-US" dirty="0" smtClean="0"/>
              <a:t>[NSDI’17]  Reduce the safety verification to SMT</a:t>
            </a:r>
          </a:p>
          <a:p>
            <a:pPr lvl="1"/>
            <a:r>
              <a:rPr lang="en-US" dirty="0" smtClean="0"/>
              <a:t>Slice the network for scalability</a:t>
            </a:r>
          </a:p>
          <a:p>
            <a:r>
              <a:rPr lang="en-US" dirty="0" smtClean="0"/>
              <a:t>[SIGCOMM’17] Represent the behavior of </a:t>
            </a:r>
            <a:r>
              <a:rPr lang="en-US" dirty="0" err="1" smtClean="0"/>
              <a:t>middleboxes</a:t>
            </a:r>
            <a:r>
              <a:rPr lang="en-US" dirty="0" smtClean="0"/>
              <a:t> as global invariants</a:t>
            </a:r>
          </a:p>
          <a:p>
            <a:pPr lvl="1"/>
            <a:r>
              <a:rPr lang="en-US" dirty="0" smtClean="0"/>
              <a:t>Show that the </a:t>
            </a:r>
            <a:r>
              <a:rPr lang="en-US" dirty="0" err="1" smtClean="0"/>
              <a:t>middlebox</a:t>
            </a:r>
            <a:r>
              <a:rPr lang="en-US" dirty="0" smtClean="0"/>
              <a:t> code preserve the invariants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3142" y="4956203"/>
            <a:ext cx="107006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[NSDI’17] A. Panda, O. </a:t>
            </a:r>
            <a:r>
              <a:rPr lang="en-US" sz="2400" dirty="0" err="1" smtClean="0"/>
              <a:t>Lahav</a:t>
            </a:r>
            <a:r>
              <a:rPr lang="en-US" sz="2400" dirty="0" smtClean="0"/>
              <a:t>, K.J. </a:t>
            </a:r>
            <a:r>
              <a:rPr lang="en-US" sz="2400" dirty="0" err="1" smtClean="0"/>
              <a:t>Argyraki</a:t>
            </a:r>
            <a:r>
              <a:rPr lang="en-US" sz="2400" dirty="0" smtClean="0"/>
              <a:t>, M. Sagiv, S. </a:t>
            </a:r>
            <a:r>
              <a:rPr lang="en-US" sz="2400" dirty="0" err="1" smtClean="0"/>
              <a:t>Shenker</a:t>
            </a:r>
            <a:r>
              <a:rPr lang="en-US" sz="2400" dirty="0" smtClean="0"/>
              <a:t>:</a:t>
            </a:r>
            <a:br>
              <a:rPr lang="en-US" sz="2400" dirty="0" smtClean="0"/>
            </a:br>
            <a:r>
              <a:rPr lang="en-US" sz="2400" b="1" dirty="0" smtClean="0"/>
              <a:t>Verifying Reachability in Networks with Mutable </a:t>
            </a:r>
            <a:r>
              <a:rPr lang="en-US" sz="2400" b="1" dirty="0" err="1" smtClean="0"/>
              <a:t>Datapaths</a:t>
            </a:r>
            <a:endParaRPr lang="en-US" sz="2400" b="1" dirty="0" smtClean="0"/>
          </a:p>
          <a:p>
            <a:r>
              <a:rPr lang="en-US" sz="2400" dirty="0" smtClean="0"/>
              <a:t>[SIGCOMM’17] A. </a:t>
            </a:r>
            <a:r>
              <a:rPr lang="en-US" sz="2400" dirty="0" err="1"/>
              <a:t>Zaostrovnykh</a:t>
            </a:r>
            <a:r>
              <a:rPr lang="en-US" sz="2400" dirty="0"/>
              <a:t>, </a:t>
            </a:r>
            <a:r>
              <a:rPr lang="en-US" sz="2400" dirty="0" smtClean="0"/>
              <a:t>S. </a:t>
            </a:r>
            <a:r>
              <a:rPr lang="en-US" sz="2400" dirty="0"/>
              <a:t>Pirelli, </a:t>
            </a:r>
            <a:r>
              <a:rPr lang="en-US" sz="2400" dirty="0" smtClean="0"/>
              <a:t>L. </a:t>
            </a:r>
            <a:r>
              <a:rPr lang="en-US" sz="2400" dirty="0" err="1"/>
              <a:t>Pedrosa</a:t>
            </a:r>
            <a:r>
              <a:rPr lang="en-US" sz="2400" dirty="0"/>
              <a:t>, </a:t>
            </a:r>
            <a:r>
              <a:rPr lang="en-US" sz="2400" dirty="0" smtClean="0"/>
              <a:t>K. </a:t>
            </a:r>
            <a:r>
              <a:rPr lang="en-US" sz="2400" dirty="0" err="1"/>
              <a:t>Argyraki</a:t>
            </a:r>
            <a:r>
              <a:rPr lang="en-US" sz="2400" dirty="0"/>
              <a:t>, and </a:t>
            </a:r>
            <a:r>
              <a:rPr lang="en-US" sz="2400" dirty="0" smtClean="0"/>
              <a:t>G. </a:t>
            </a:r>
            <a:r>
              <a:rPr lang="en-US" sz="2400" dirty="0" err="1" smtClean="0"/>
              <a:t>Candea</a:t>
            </a:r>
            <a:r>
              <a:rPr lang="en-US" sz="2400" dirty="0" smtClean="0"/>
              <a:t>:</a:t>
            </a:r>
          </a:p>
          <a:p>
            <a:r>
              <a:rPr lang="en-US" sz="2400" b="1" dirty="0"/>
              <a:t>A Formally Verified </a:t>
            </a:r>
            <a:r>
              <a:rPr lang="en-US" sz="2400" b="1" dirty="0" smtClean="0"/>
              <a:t>NAT</a:t>
            </a:r>
            <a:endParaRPr lang="en-US" sz="2400" b="1" dirty="0"/>
          </a:p>
        </p:txBody>
      </p:sp>
      <p:pic>
        <p:nvPicPr>
          <p:cNvPr id="5" name="Content Placeholder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597" y="1318550"/>
            <a:ext cx="4025900" cy="12418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61213" y="2490895"/>
            <a:ext cx="537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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9336101" y="3027509"/>
            <a:ext cx="1544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SMT-Formula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013613" y="3419379"/>
            <a:ext cx="537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</a:t>
            </a:r>
            <a:endParaRPr lang="en-US" sz="2400" dirty="0"/>
          </a:p>
        </p:txBody>
      </p:sp>
      <p:sp>
        <p:nvSpPr>
          <p:cNvPr id="11" name="Oval 10"/>
          <p:cNvSpPr/>
          <p:nvPr/>
        </p:nvSpPr>
        <p:spPr>
          <a:xfrm>
            <a:off x="9774091" y="3945689"/>
            <a:ext cx="922084" cy="4572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Z3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02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Temporal safety properties</a:t>
            </a:r>
          </a:p>
          <a:p>
            <a:r>
              <a:rPr lang="en-US" dirty="0" smtClean="0"/>
              <a:t>Correlated </a:t>
            </a:r>
            <a:r>
              <a:rPr lang="en-US" dirty="0" err="1" smtClean="0"/>
              <a:t>middlebox</a:t>
            </a:r>
            <a:r>
              <a:rPr lang="en-US" dirty="0" smtClean="0"/>
              <a:t> states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51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Stateful network verification</a:t>
            </a:r>
          </a:p>
          <a:p>
            <a:endParaRPr lang="en-US" dirty="0" smtClean="0"/>
          </a:p>
          <a:p>
            <a:r>
              <a:rPr lang="en-US" dirty="0" smtClean="0"/>
              <a:t>AMDL</a:t>
            </a:r>
          </a:p>
          <a:p>
            <a:endParaRPr lang="en-US" dirty="0"/>
          </a:p>
          <a:p>
            <a:r>
              <a:rPr lang="en-US" dirty="0"/>
              <a:t>Cartesian abstraction</a:t>
            </a:r>
          </a:p>
          <a:p>
            <a:endParaRPr lang="en-US" dirty="0"/>
          </a:p>
          <a:p>
            <a:r>
              <a:rPr lang="en-US" dirty="0"/>
              <a:t>Packet effect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61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Middleboxes are reactive systems</a:t>
            </a:r>
          </a:p>
          <a:p>
            <a:pPr lvl="1"/>
            <a:r>
              <a:rPr lang="en-US" dirty="0"/>
              <a:t>Read packet</a:t>
            </a:r>
          </a:p>
          <a:p>
            <a:pPr lvl="1"/>
            <a:r>
              <a:rPr lang="en-US" dirty="0"/>
              <a:t>Change state</a:t>
            </a:r>
          </a:p>
          <a:p>
            <a:pPr lvl="1"/>
            <a:r>
              <a:rPr lang="en-US" dirty="0"/>
              <a:t>Send packet(s)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ounded Rectangle 5"/>
          <p:cNvSpPr/>
          <p:nvPr/>
        </p:nvSpPr>
        <p:spPr>
          <a:xfrm>
            <a:off x="9030024" y="1997800"/>
            <a:ext cx="1378778" cy="666025"/>
          </a:xfrm>
          <a:prstGeom prst="roundRect">
            <a:avLst/>
          </a:prstGeom>
          <a:noFill/>
          <a:ln>
            <a:solidFill>
              <a:srgbClr val="0B9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solidFill>
                  <a:srgbClr val="0B9B80"/>
                </a:solidFill>
              </a:rPr>
              <a:t>Middlebox</a:t>
            </a:r>
            <a:endParaRPr lang="he-IL" dirty="0">
              <a:solidFill>
                <a:srgbClr val="0B9B80"/>
              </a:solidFill>
            </a:endParaRPr>
          </a:p>
        </p:txBody>
      </p:sp>
      <p:cxnSp>
        <p:nvCxnSpPr>
          <p:cNvPr id="5" name="Straight Arrow Connector 4"/>
          <p:cNvCxnSpPr>
            <a:cxnSpLocks/>
          </p:cNvCxnSpPr>
          <p:nvPr/>
        </p:nvCxnSpPr>
        <p:spPr>
          <a:xfrm>
            <a:off x="8521316" y="2206625"/>
            <a:ext cx="439686" cy="0"/>
          </a:xfrm>
          <a:prstGeom prst="straightConnector1">
            <a:avLst/>
          </a:prstGeom>
          <a:ln w="38100">
            <a:solidFill>
              <a:srgbClr val="818E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nip Diagonal Corner Rectangle 10"/>
          <p:cNvSpPr/>
          <p:nvPr/>
        </p:nvSpPr>
        <p:spPr>
          <a:xfrm>
            <a:off x="8521316" y="1825625"/>
            <a:ext cx="304800" cy="228600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e-IL"/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0498573" y="2206625"/>
            <a:ext cx="439686" cy="0"/>
          </a:xfrm>
          <a:prstGeom prst="straightConnector1">
            <a:avLst/>
          </a:prstGeom>
          <a:ln w="38100">
            <a:solidFill>
              <a:srgbClr val="818E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10498573" y="2549525"/>
            <a:ext cx="439686" cy="0"/>
          </a:xfrm>
          <a:prstGeom prst="straightConnector1">
            <a:avLst/>
          </a:prstGeom>
          <a:ln w="38100">
            <a:solidFill>
              <a:srgbClr val="818E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9512433" y="2663825"/>
                <a:ext cx="4139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2433" y="2663825"/>
                <a:ext cx="41395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118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Middleboxes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057400" y="1905001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err="1"/>
              <a:t>Middleboxes</a:t>
            </a:r>
            <a:r>
              <a:rPr lang="en-US" dirty="0"/>
              <a:t> are intermediaries</a:t>
            </a:r>
          </a:p>
          <a:p>
            <a:pPr lvl="1"/>
            <a:r>
              <a:rPr lang="en-US" dirty="0"/>
              <a:t>Interposed in‐between the communicating hosts</a:t>
            </a:r>
          </a:p>
          <a:p>
            <a:pPr lvl="1"/>
            <a:r>
              <a:rPr lang="en-US" dirty="0"/>
              <a:t>Often without knowledge of one or both parties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Network address translators (NAT)</a:t>
            </a:r>
          </a:p>
          <a:p>
            <a:pPr lvl="1"/>
            <a:r>
              <a:rPr lang="en-US" dirty="0"/>
              <a:t>Firewall</a:t>
            </a:r>
          </a:p>
          <a:p>
            <a:pPr lvl="1"/>
            <a:r>
              <a:rPr lang="en-US" dirty="0"/>
              <a:t>Traffic shapers</a:t>
            </a:r>
          </a:p>
          <a:p>
            <a:pPr lvl="1"/>
            <a:r>
              <a:rPr lang="en-US" dirty="0"/>
              <a:t>Intrusion detection systems (IDSs)</a:t>
            </a:r>
          </a:p>
          <a:p>
            <a:pPr lvl="1"/>
            <a:r>
              <a:rPr lang="en-US" dirty="0"/>
              <a:t>Transparent Web proxy caches</a:t>
            </a:r>
          </a:p>
          <a:p>
            <a:pPr lvl="1"/>
            <a:r>
              <a:rPr lang="en-US" dirty="0"/>
              <a:t>Application accelerators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8305800" y="202692"/>
            <a:ext cx="1447800" cy="1245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3889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Middleboxes are reactive systems</a:t>
            </a:r>
          </a:p>
          <a:p>
            <a:pPr lvl="1"/>
            <a:r>
              <a:rPr lang="en-US" dirty="0"/>
              <a:t>Read packet</a:t>
            </a:r>
          </a:p>
          <a:p>
            <a:pPr lvl="1"/>
            <a:r>
              <a:rPr lang="en-US" dirty="0"/>
              <a:t>Change state</a:t>
            </a:r>
          </a:p>
          <a:p>
            <a:pPr lvl="1"/>
            <a:r>
              <a:rPr lang="en-US" dirty="0"/>
              <a:t>Send packet(s)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ounded Rectangle 5"/>
          <p:cNvSpPr/>
          <p:nvPr/>
        </p:nvSpPr>
        <p:spPr>
          <a:xfrm>
            <a:off x="9030024" y="1997800"/>
            <a:ext cx="1378778" cy="666025"/>
          </a:xfrm>
          <a:prstGeom prst="roundRect">
            <a:avLst/>
          </a:prstGeom>
          <a:noFill/>
          <a:ln>
            <a:solidFill>
              <a:srgbClr val="0B9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solidFill>
                  <a:srgbClr val="0B9B80"/>
                </a:solidFill>
              </a:rPr>
              <a:t>Middlebox</a:t>
            </a:r>
            <a:endParaRPr lang="he-IL" dirty="0">
              <a:solidFill>
                <a:srgbClr val="0B9B80"/>
              </a:solidFill>
            </a:endParaRPr>
          </a:p>
        </p:txBody>
      </p:sp>
      <p:cxnSp>
        <p:nvCxnSpPr>
          <p:cNvPr id="5" name="Straight Arrow Connector 4"/>
          <p:cNvCxnSpPr>
            <a:cxnSpLocks/>
          </p:cNvCxnSpPr>
          <p:nvPr/>
        </p:nvCxnSpPr>
        <p:spPr>
          <a:xfrm>
            <a:off x="8521316" y="2206625"/>
            <a:ext cx="439686" cy="0"/>
          </a:xfrm>
          <a:prstGeom prst="straightConnector1">
            <a:avLst/>
          </a:prstGeom>
          <a:ln w="38100">
            <a:solidFill>
              <a:srgbClr val="818E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nip Diagonal Corner Rectangle 10"/>
          <p:cNvSpPr/>
          <p:nvPr/>
        </p:nvSpPr>
        <p:spPr>
          <a:xfrm>
            <a:off x="10566016" y="1825625"/>
            <a:ext cx="304800" cy="228600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e-IL"/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0498573" y="2206625"/>
            <a:ext cx="439686" cy="0"/>
          </a:xfrm>
          <a:prstGeom prst="straightConnector1">
            <a:avLst/>
          </a:prstGeom>
          <a:ln w="38100">
            <a:solidFill>
              <a:srgbClr val="818E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10498573" y="2549525"/>
            <a:ext cx="439686" cy="0"/>
          </a:xfrm>
          <a:prstGeom prst="straightConnector1">
            <a:avLst/>
          </a:prstGeom>
          <a:ln w="38100">
            <a:solidFill>
              <a:srgbClr val="818E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9512433" y="2663825"/>
                <a:ext cx="412677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2433" y="2663825"/>
                <a:ext cx="412677" cy="391646"/>
              </a:xfrm>
              <a:prstGeom prst="rect">
                <a:avLst/>
              </a:prstGeom>
              <a:blipFill>
                <a:blip r:embed="rId2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286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Middleboxes are reactive systems</a:t>
            </a:r>
          </a:p>
          <a:p>
            <a:pPr lvl="1"/>
            <a:r>
              <a:rPr lang="en-US" dirty="0"/>
              <a:t>Read packet</a:t>
            </a:r>
          </a:p>
          <a:p>
            <a:pPr lvl="1"/>
            <a:r>
              <a:rPr lang="en-US" dirty="0"/>
              <a:t>Change state</a:t>
            </a:r>
          </a:p>
          <a:p>
            <a:pPr lvl="1"/>
            <a:r>
              <a:rPr lang="en-US" dirty="0"/>
              <a:t>Send packet(s)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ounded Rectangle 5"/>
          <p:cNvSpPr/>
          <p:nvPr/>
        </p:nvSpPr>
        <p:spPr>
          <a:xfrm>
            <a:off x="9030024" y="1997800"/>
            <a:ext cx="1378778" cy="666025"/>
          </a:xfrm>
          <a:prstGeom prst="roundRect">
            <a:avLst/>
          </a:prstGeom>
          <a:noFill/>
          <a:ln>
            <a:solidFill>
              <a:srgbClr val="0B9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solidFill>
                  <a:srgbClr val="0B9B80"/>
                </a:solidFill>
              </a:rPr>
              <a:t>Middlebox</a:t>
            </a:r>
            <a:endParaRPr lang="he-IL" dirty="0">
              <a:solidFill>
                <a:srgbClr val="0B9B80"/>
              </a:solidFill>
            </a:endParaRPr>
          </a:p>
        </p:txBody>
      </p:sp>
      <p:cxnSp>
        <p:nvCxnSpPr>
          <p:cNvPr id="5" name="Straight Arrow Connector 4"/>
          <p:cNvCxnSpPr>
            <a:cxnSpLocks/>
          </p:cNvCxnSpPr>
          <p:nvPr/>
        </p:nvCxnSpPr>
        <p:spPr>
          <a:xfrm>
            <a:off x="8521316" y="2206625"/>
            <a:ext cx="439686" cy="0"/>
          </a:xfrm>
          <a:prstGeom prst="straightConnector1">
            <a:avLst/>
          </a:prstGeom>
          <a:ln w="38100">
            <a:solidFill>
              <a:srgbClr val="818E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nip Diagonal Corner Rectangle 10"/>
          <p:cNvSpPr/>
          <p:nvPr/>
        </p:nvSpPr>
        <p:spPr>
          <a:xfrm>
            <a:off x="8521316" y="1825625"/>
            <a:ext cx="304800" cy="228600"/>
          </a:xfrm>
          <a:prstGeom prst="snip2Diag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e-IL"/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0498573" y="2206625"/>
            <a:ext cx="439686" cy="0"/>
          </a:xfrm>
          <a:prstGeom prst="straightConnector1">
            <a:avLst/>
          </a:prstGeom>
          <a:ln w="38100">
            <a:solidFill>
              <a:srgbClr val="818E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10498573" y="2549525"/>
            <a:ext cx="439686" cy="0"/>
          </a:xfrm>
          <a:prstGeom prst="straightConnector1">
            <a:avLst/>
          </a:prstGeom>
          <a:ln w="38100">
            <a:solidFill>
              <a:srgbClr val="818E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9512433" y="2663825"/>
                <a:ext cx="4139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2433" y="2663825"/>
                <a:ext cx="41395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41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Middleboxes are reactive systems</a:t>
            </a:r>
          </a:p>
          <a:p>
            <a:pPr lvl="1"/>
            <a:r>
              <a:rPr lang="en-US" dirty="0"/>
              <a:t>Read packet</a:t>
            </a:r>
          </a:p>
          <a:p>
            <a:pPr lvl="1"/>
            <a:r>
              <a:rPr lang="en-US" dirty="0"/>
              <a:t>Change state</a:t>
            </a:r>
          </a:p>
          <a:p>
            <a:pPr lvl="1"/>
            <a:r>
              <a:rPr lang="en-US" dirty="0"/>
              <a:t>Send packet(s)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ounded Rectangle 5"/>
          <p:cNvSpPr/>
          <p:nvPr/>
        </p:nvSpPr>
        <p:spPr>
          <a:xfrm>
            <a:off x="9030024" y="1997800"/>
            <a:ext cx="1378778" cy="666025"/>
          </a:xfrm>
          <a:prstGeom prst="roundRect">
            <a:avLst/>
          </a:prstGeom>
          <a:noFill/>
          <a:ln>
            <a:solidFill>
              <a:srgbClr val="0B9B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solidFill>
                  <a:srgbClr val="0B9B80"/>
                </a:solidFill>
              </a:rPr>
              <a:t>Middlebox</a:t>
            </a:r>
            <a:endParaRPr lang="he-IL" dirty="0">
              <a:solidFill>
                <a:srgbClr val="0B9B80"/>
              </a:solidFill>
            </a:endParaRPr>
          </a:p>
        </p:txBody>
      </p:sp>
      <p:cxnSp>
        <p:nvCxnSpPr>
          <p:cNvPr id="5" name="Straight Arrow Connector 4"/>
          <p:cNvCxnSpPr>
            <a:cxnSpLocks/>
          </p:cNvCxnSpPr>
          <p:nvPr/>
        </p:nvCxnSpPr>
        <p:spPr>
          <a:xfrm>
            <a:off x="8521316" y="2206625"/>
            <a:ext cx="439686" cy="0"/>
          </a:xfrm>
          <a:prstGeom prst="straightConnector1">
            <a:avLst/>
          </a:prstGeom>
          <a:ln w="38100">
            <a:solidFill>
              <a:srgbClr val="818E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nip Diagonal Corner Rectangle 12"/>
          <p:cNvSpPr/>
          <p:nvPr/>
        </p:nvSpPr>
        <p:spPr>
          <a:xfrm>
            <a:off x="10576501" y="1883500"/>
            <a:ext cx="304800" cy="228600"/>
          </a:xfrm>
          <a:prstGeom prst="snip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e-IL"/>
          </a:p>
        </p:txBody>
      </p:sp>
      <p:sp>
        <p:nvSpPr>
          <p:cNvPr id="14" name="Snip Diagonal Corner Rectangle 14"/>
          <p:cNvSpPr/>
          <p:nvPr/>
        </p:nvSpPr>
        <p:spPr>
          <a:xfrm>
            <a:off x="10576501" y="2663825"/>
            <a:ext cx="304800" cy="228600"/>
          </a:xfrm>
          <a:prstGeom prst="snip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e-IL"/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10498573" y="2206625"/>
            <a:ext cx="439686" cy="0"/>
          </a:xfrm>
          <a:prstGeom prst="straightConnector1">
            <a:avLst/>
          </a:prstGeom>
          <a:ln w="38100">
            <a:solidFill>
              <a:srgbClr val="818E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10498573" y="2549525"/>
            <a:ext cx="439686" cy="0"/>
          </a:xfrm>
          <a:prstGeom prst="straightConnector1">
            <a:avLst/>
          </a:prstGeom>
          <a:ln w="38100">
            <a:solidFill>
              <a:srgbClr val="818E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9512433" y="2663825"/>
                <a:ext cx="4564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2433" y="2663825"/>
                <a:ext cx="45640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652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Middleboxes are reactive systems</a:t>
            </a:r>
          </a:p>
          <a:p>
            <a:pPr lvl="1"/>
            <a:r>
              <a:rPr lang="en-US" b="1" dirty="0"/>
              <a:t>Read packet</a:t>
            </a:r>
          </a:p>
          <a:p>
            <a:pPr lvl="1"/>
            <a:r>
              <a:rPr lang="en-US" dirty="0"/>
              <a:t>Change state</a:t>
            </a:r>
          </a:p>
          <a:p>
            <a:pPr lvl="1"/>
            <a:r>
              <a:rPr lang="en-US" dirty="0"/>
              <a:t>Send packet(s)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04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Middleboxes are reactive systems</a:t>
            </a:r>
          </a:p>
          <a:p>
            <a:pPr lvl="1"/>
            <a:r>
              <a:rPr lang="en-US" b="1" dirty="0"/>
              <a:t>Read packet</a:t>
            </a:r>
          </a:p>
          <a:p>
            <a:pPr lvl="1"/>
            <a:r>
              <a:rPr lang="en-US" dirty="0"/>
              <a:t>Change state</a:t>
            </a:r>
          </a:p>
          <a:p>
            <a:pPr lvl="1"/>
            <a:r>
              <a:rPr lang="en-US" dirty="0"/>
              <a:t>Send packet(s)</a:t>
            </a:r>
          </a:p>
          <a:p>
            <a:pPr lvl="1"/>
            <a:endParaRPr lang="en-US" dirty="0"/>
          </a:p>
          <a:p>
            <a:r>
              <a:rPr lang="en-US" dirty="0" err="1"/>
              <a:t>Behaviour</a:t>
            </a:r>
            <a:r>
              <a:rPr lang="en-US" dirty="0"/>
              <a:t> depends on read packet</a:t>
            </a:r>
          </a:p>
        </p:txBody>
      </p:sp>
    </p:spTree>
    <p:extLst>
      <p:ext uri="{BB962C8B-B14F-4D97-AF65-F5344CB8AC3E}">
        <p14:creationId xmlns:p14="http://schemas.microsoft.com/office/powerpoint/2010/main" val="143022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Middleboxes are reactive systems</a:t>
            </a:r>
          </a:p>
          <a:p>
            <a:pPr lvl="1"/>
            <a:r>
              <a:rPr lang="en-US" b="1" dirty="0"/>
              <a:t>Read packet</a:t>
            </a:r>
          </a:p>
          <a:p>
            <a:pPr lvl="1"/>
            <a:r>
              <a:rPr lang="en-US" dirty="0"/>
              <a:t>Change state</a:t>
            </a:r>
          </a:p>
          <a:p>
            <a:pPr lvl="1"/>
            <a:r>
              <a:rPr lang="en-US" dirty="0"/>
              <a:t>Send packet(s)</a:t>
            </a:r>
          </a:p>
          <a:p>
            <a:pPr lvl="1"/>
            <a:endParaRPr lang="en-US" dirty="0"/>
          </a:p>
          <a:p>
            <a:r>
              <a:rPr lang="en-US" dirty="0" err="1"/>
              <a:t>Behaviour</a:t>
            </a:r>
            <a:r>
              <a:rPr lang="en-US" dirty="0"/>
              <a:t> depends on read packet</a:t>
            </a:r>
          </a:p>
          <a:p>
            <a:endParaRPr lang="en-US" dirty="0"/>
          </a:p>
          <a:p>
            <a:r>
              <a:rPr lang="en-US" dirty="0"/>
              <a:t>Store state ‘Packet Effect’</a:t>
            </a:r>
          </a:p>
          <a:p>
            <a:pPr lvl="1"/>
            <a:r>
              <a:rPr lang="en-US" dirty="0"/>
              <a:t>For each packet, describe what the middlebox will do when it reads that packet</a:t>
            </a:r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674173"/>
              </p:ext>
            </p:extLst>
          </p:nvPr>
        </p:nvGraphicFramePr>
        <p:xfrm>
          <a:off x="7797800" y="2286187"/>
          <a:ext cx="308609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699">
                  <a:extLst>
                    <a:ext uri="{9D8B030D-6E8A-4147-A177-3AD203B41FA5}">
                      <a16:colId xmlns:a16="http://schemas.microsoft.com/office/drawing/2014/main" val="2797452483"/>
                    </a:ext>
                  </a:extLst>
                </a:gridCol>
                <a:gridCol w="1028699">
                  <a:extLst>
                    <a:ext uri="{9D8B030D-6E8A-4147-A177-3AD203B41FA5}">
                      <a16:colId xmlns:a16="http://schemas.microsoft.com/office/drawing/2014/main" val="2881043682"/>
                    </a:ext>
                  </a:extLst>
                </a:gridCol>
                <a:gridCol w="1028699">
                  <a:extLst>
                    <a:ext uri="{9D8B030D-6E8A-4147-A177-3AD203B41FA5}">
                      <a16:colId xmlns:a16="http://schemas.microsoft.com/office/drawing/2014/main" val="1287495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 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60914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53006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82446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9896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228062"/>
                  </a:ext>
                </a:extLst>
              </a:tr>
            </a:tbl>
          </a:graphicData>
        </a:graphic>
      </p:graphicFrame>
      <p:sp>
        <p:nvSpPr>
          <p:cNvPr id="5" name="Snip Diagonal Corner Rectangle 10"/>
          <p:cNvSpPr/>
          <p:nvPr/>
        </p:nvSpPr>
        <p:spPr>
          <a:xfrm>
            <a:off x="8140316" y="2938915"/>
            <a:ext cx="304800" cy="228600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e-IL" dirty="0"/>
          </a:p>
        </p:txBody>
      </p:sp>
      <p:sp>
        <p:nvSpPr>
          <p:cNvPr id="6" name="Snip Diagonal Corner Rectangle 10"/>
          <p:cNvSpPr/>
          <p:nvPr/>
        </p:nvSpPr>
        <p:spPr>
          <a:xfrm>
            <a:off x="10223115" y="2710315"/>
            <a:ext cx="304800" cy="228600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e-IL" dirty="0"/>
          </a:p>
        </p:txBody>
      </p:sp>
      <p:sp>
        <p:nvSpPr>
          <p:cNvPr id="7" name="Snip Diagonal Corner Rectangle 10"/>
          <p:cNvSpPr/>
          <p:nvPr/>
        </p:nvSpPr>
        <p:spPr>
          <a:xfrm>
            <a:off x="8140316" y="3608973"/>
            <a:ext cx="304800" cy="228600"/>
          </a:xfrm>
          <a:prstGeom prst="snip2Diag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e-IL"/>
          </a:p>
        </p:txBody>
      </p:sp>
      <p:sp>
        <p:nvSpPr>
          <p:cNvPr id="8" name="Snip Diagonal Corner Rectangle 12"/>
          <p:cNvSpPr/>
          <p:nvPr/>
        </p:nvSpPr>
        <p:spPr>
          <a:xfrm>
            <a:off x="10223115" y="3461203"/>
            <a:ext cx="304800" cy="228600"/>
          </a:xfrm>
          <a:prstGeom prst="snip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e-IL"/>
          </a:p>
        </p:txBody>
      </p:sp>
      <p:sp>
        <p:nvSpPr>
          <p:cNvPr id="9" name="Snip Diagonal Corner Rectangle 12"/>
          <p:cNvSpPr/>
          <p:nvPr/>
        </p:nvSpPr>
        <p:spPr>
          <a:xfrm>
            <a:off x="10223115" y="3824740"/>
            <a:ext cx="304800" cy="228600"/>
          </a:xfrm>
          <a:prstGeom prst="snip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9068400" y="3538607"/>
                <a:ext cx="4564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8400" y="3538607"/>
                <a:ext cx="45640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9090264" y="2857392"/>
                <a:ext cx="412677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264" y="2857392"/>
                <a:ext cx="412677" cy="391646"/>
              </a:xfrm>
              <a:prstGeom prst="rect">
                <a:avLst/>
              </a:prstGeom>
              <a:blipFill>
                <a:blip r:embed="rId3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0186789" y="3024403"/>
                <a:ext cx="3818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6789" y="3024403"/>
                <a:ext cx="38183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998548" y="1690688"/>
                <a:ext cx="58990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8548" y="1690688"/>
                <a:ext cx="589905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179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State Cartesian Abstraction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Forget the correlation between the effect of different packets in the same middlebox</a:t>
            </a:r>
          </a:p>
          <a:p>
            <a:endParaRPr lang="en-US" dirty="0"/>
          </a:p>
          <a:p>
            <a:r>
              <a:rPr lang="en-US" dirty="0"/>
              <a:t>Precision discussion in a few slides</a:t>
            </a:r>
          </a:p>
          <a:p>
            <a:endParaRPr lang="en-US" dirty="0"/>
          </a:p>
          <a:p>
            <a:r>
              <a:rPr lang="en-US" dirty="0"/>
              <a:t>PTIME complexity</a:t>
            </a:r>
          </a:p>
        </p:txBody>
      </p:sp>
    </p:spTree>
    <p:extLst>
      <p:ext uri="{BB962C8B-B14F-4D97-AF65-F5344CB8AC3E}">
        <p14:creationId xmlns:p14="http://schemas.microsoft.com/office/powerpoint/2010/main" val="255863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i="1" dirty="0"/>
                  <a:t>Selection</a:t>
                </a:r>
                <a:r>
                  <a:rPr lang="en-US" dirty="0"/>
                  <a:t> </a:t>
                </a:r>
                <a:r>
                  <a:rPr lang="en-US" dirty="0" err="1"/>
                  <a:t>middlebox</a:t>
                </a:r>
                <a:r>
                  <a:rPr lang="en-US" dirty="0"/>
                  <a:t> remembers the first type of packet seen</a:t>
                </a:r>
              </a:p>
              <a:p>
                <a:pPr lvl="1"/>
                <a:r>
                  <a:rPr lang="en-US" dirty="0"/>
                  <a:t>only forwards that type</a:t>
                </a:r>
              </a:p>
              <a:p>
                <a:r>
                  <a:rPr lang="en-US" dirty="0"/>
                  <a:t>Safety – only one type of packets reaches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Cartesian Abstraction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92370" y="2321618"/>
            <a:ext cx="536674" cy="1348689"/>
            <a:chOff x="2263676" y="3122863"/>
            <a:chExt cx="536674" cy="1348689"/>
          </a:xfrm>
        </p:grpSpPr>
        <p:grpSp>
          <p:nvGrpSpPr>
            <p:cNvPr id="5" name="Group 4"/>
            <p:cNvGrpSpPr/>
            <p:nvPr/>
          </p:nvGrpSpPr>
          <p:grpSpPr>
            <a:xfrm>
              <a:off x="2263676" y="3122863"/>
              <a:ext cx="536674" cy="974774"/>
              <a:chOff x="2071868" y="1909823"/>
              <a:chExt cx="850740" cy="154522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2071868" y="1909823"/>
                <a:ext cx="850740" cy="1545220"/>
              </a:xfrm>
              <a:prstGeom prst="rect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/>
              <p:cNvCxnSpPr/>
              <p:nvPr/>
            </p:nvCxnSpPr>
            <p:spPr>
              <a:xfrm>
                <a:off x="2303025" y="2569290"/>
                <a:ext cx="388427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2467819" y="3088511"/>
                <a:ext cx="58838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2303025" y="2256870"/>
                <a:ext cx="388427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2326392" y="4071442"/>
              <a:ext cx="4112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/>
                <a:t>h</a:t>
              </a:r>
              <a:r>
                <a:rPr lang="en-US" sz="2000" i="1" baseline="-25000" dirty="0"/>
                <a:t>0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0972800" y="2321618"/>
            <a:ext cx="536674" cy="1348689"/>
            <a:chOff x="2263676" y="3122863"/>
            <a:chExt cx="536674" cy="1348689"/>
          </a:xfrm>
        </p:grpSpPr>
        <p:grpSp>
          <p:nvGrpSpPr>
            <p:cNvPr id="12" name="Group 11"/>
            <p:cNvGrpSpPr/>
            <p:nvPr/>
          </p:nvGrpSpPr>
          <p:grpSpPr>
            <a:xfrm>
              <a:off x="2263676" y="3122863"/>
              <a:ext cx="536674" cy="974774"/>
              <a:chOff x="2071868" y="1909823"/>
              <a:chExt cx="850740" cy="154522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2071868" y="1909823"/>
                <a:ext cx="850740" cy="1545220"/>
              </a:xfrm>
              <a:prstGeom prst="rect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Connector 14"/>
              <p:cNvCxnSpPr/>
              <p:nvPr/>
            </p:nvCxnSpPr>
            <p:spPr>
              <a:xfrm>
                <a:off x="2303025" y="2569290"/>
                <a:ext cx="388427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467819" y="3088511"/>
                <a:ext cx="58838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303025" y="2256870"/>
                <a:ext cx="388427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" name="TextBox 12"/>
            <p:cNvSpPr txBox="1"/>
            <p:nvPr/>
          </p:nvSpPr>
          <p:spPr>
            <a:xfrm>
              <a:off x="2326392" y="4071442"/>
              <a:ext cx="4112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/>
                <a:t>h</a:t>
              </a:r>
              <a:r>
                <a:rPr lang="en-US" sz="2000" i="1" baseline="-25000" dirty="0"/>
                <a:t>1</a:t>
              </a:r>
            </a:p>
          </p:txBody>
        </p:sp>
      </p:grpSp>
      <p:cxnSp>
        <p:nvCxnSpPr>
          <p:cNvPr id="18" name="Straight Connector 17"/>
          <p:cNvCxnSpPr/>
          <p:nvPr/>
        </p:nvCxnSpPr>
        <p:spPr>
          <a:xfrm>
            <a:off x="919375" y="2540182"/>
            <a:ext cx="398177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TextBox 18"/>
          <p:cNvSpPr txBox="1"/>
          <p:nvPr/>
        </p:nvSpPr>
        <p:spPr>
          <a:xfrm>
            <a:off x="5480265" y="3935811"/>
            <a:ext cx="878598" cy="40011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/>
              <a:t>sel</a:t>
            </a:r>
            <a:endParaRPr lang="en-US" sz="2000" i="1" baseline="-25000" dirty="0"/>
          </a:p>
        </p:txBody>
      </p:sp>
      <p:sp>
        <p:nvSpPr>
          <p:cNvPr id="20" name="Rounded Rectangle 19"/>
          <p:cNvSpPr/>
          <p:nvPr/>
        </p:nvSpPr>
        <p:spPr>
          <a:xfrm>
            <a:off x="4901145" y="1729068"/>
            <a:ext cx="2036838" cy="2017126"/>
          </a:xfrm>
          <a:prstGeom prst="roundRect">
            <a:avLst/>
          </a:prstGeom>
          <a:noFill/>
          <a:ln w="762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5188072" y="2710976"/>
            <a:ext cx="259649" cy="2596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5944121" y="2221655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>
            <a:stCxn id="23" idx="7"/>
            <a:endCxn id="25" idx="2"/>
          </p:cNvCxnSpPr>
          <p:nvPr/>
        </p:nvCxnSpPr>
        <p:spPr>
          <a:xfrm flipV="1">
            <a:off x="5409696" y="2351480"/>
            <a:ext cx="534425" cy="397521"/>
          </a:xfrm>
          <a:prstGeom prst="straightConnector1">
            <a:avLst/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Arc 31"/>
          <p:cNvSpPr/>
          <p:nvPr/>
        </p:nvSpPr>
        <p:spPr>
          <a:xfrm>
            <a:off x="5968094" y="1929537"/>
            <a:ext cx="209450" cy="335120"/>
          </a:xfrm>
          <a:prstGeom prst="arc">
            <a:avLst>
              <a:gd name="adj1" fmla="val 6997998"/>
              <a:gd name="adj2" fmla="val 3360527"/>
            </a:avLst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/>
          <p:nvPr/>
        </p:nvCxnSpPr>
        <p:spPr>
          <a:xfrm>
            <a:off x="923354" y="3065172"/>
            <a:ext cx="3977791" cy="0"/>
          </a:xfrm>
          <a:prstGeom prst="line">
            <a:avLst/>
          </a:prstGeom>
          <a:noFill/>
          <a:ln w="38100" cap="rnd">
            <a:solidFill>
              <a:schemeClr val="tx1"/>
            </a:solidFill>
            <a:round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937983" y="2544460"/>
            <a:ext cx="4011176" cy="0"/>
          </a:xfrm>
          <a:prstGeom prst="line">
            <a:avLst/>
          </a:prstGeom>
          <a:noFill/>
          <a:ln w="38100" cap="rnd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937983" y="3069450"/>
            <a:ext cx="3979159" cy="0"/>
          </a:xfrm>
          <a:prstGeom prst="line">
            <a:avLst/>
          </a:prstGeom>
          <a:noFill/>
          <a:ln w="38100" cap="rnd">
            <a:solidFill>
              <a:schemeClr val="tx1"/>
            </a:solidFill>
            <a:round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Snip Diagonal Corner Rectangle 51"/>
          <p:cNvSpPr/>
          <p:nvPr/>
        </p:nvSpPr>
        <p:spPr>
          <a:xfrm>
            <a:off x="3848006" y="2240954"/>
            <a:ext cx="304800" cy="228600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9" name="Oval 68"/>
          <p:cNvSpPr/>
          <p:nvPr/>
        </p:nvSpPr>
        <p:spPr>
          <a:xfrm>
            <a:off x="5944121" y="3196429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Arc 69"/>
          <p:cNvSpPr/>
          <p:nvPr/>
        </p:nvSpPr>
        <p:spPr>
          <a:xfrm>
            <a:off x="5968094" y="2904311"/>
            <a:ext cx="209450" cy="335120"/>
          </a:xfrm>
          <a:prstGeom prst="arc">
            <a:avLst>
              <a:gd name="adj1" fmla="val 6997998"/>
              <a:gd name="adj2" fmla="val 3360527"/>
            </a:avLst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Arrow Connector 70"/>
          <p:cNvCxnSpPr>
            <a:stCxn id="23" idx="5"/>
            <a:endCxn id="69" idx="2"/>
          </p:cNvCxnSpPr>
          <p:nvPr/>
        </p:nvCxnSpPr>
        <p:spPr>
          <a:xfrm>
            <a:off x="5409696" y="2932600"/>
            <a:ext cx="534425" cy="393654"/>
          </a:xfrm>
          <a:prstGeom prst="straightConnector1">
            <a:avLst/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6" name="Straight Arrow Connector 75"/>
          <p:cNvCxnSpPr>
            <a:endCxn id="23" idx="1"/>
          </p:cNvCxnSpPr>
          <p:nvPr/>
        </p:nvCxnSpPr>
        <p:spPr>
          <a:xfrm>
            <a:off x="5121667" y="2547456"/>
            <a:ext cx="104430" cy="201545"/>
          </a:xfrm>
          <a:prstGeom prst="straightConnector1">
            <a:avLst/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8" name="Snip Diagonal Corner Rectangle 87"/>
          <p:cNvSpPr/>
          <p:nvPr/>
        </p:nvSpPr>
        <p:spPr>
          <a:xfrm>
            <a:off x="4298399" y="2240954"/>
            <a:ext cx="304800" cy="228600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9" name="Snip Diagonal Corner Rectangle 88"/>
          <p:cNvSpPr/>
          <p:nvPr/>
        </p:nvSpPr>
        <p:spPr>
          <a:xfrm>
            <a:off x="3397613" y="2240954"/>
            <a:ext cx="304800" cy="228600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0" name="Snip Diagonal Corner Rectangle 89"/>
          <p:cNvSpPr/>
          <p:nvPr/>
        </p:nvSpPr>
        <p:spPr>
          <a:xfrm>
            <a:off x="2947220" y="2237179"/>
            <a:ext cx="304800" cy="228600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92" name="Snip Diagonal Corner Rectangle 91"/>
          <p:cNvSpPr/>
          <p:nvPr/>
        </p:nvSpPr>
        <p:spPr>
          <a:xfrm>
            <a:off x="5999756" y="2292579"/>
            <a:ext cx="156181" cy="117136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3" name="Snip Diagonal Corner Rectangle 92"/>
          <p:cNvSpPr/>
          <p:nvPr/>
        </p:nvSpPr>
        <p:spPr>
          <a:xfrm>
            <a:off x="5999756" y="3267353"/>
            <a:ext cx="156181" cy="117136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962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i="1" dirty="0"/>
                  <a:t>Selection</a:t>
                </a:r>
                <a:r>
                  <a:rPr lang="en-US" dirty="0"/>
                  <a:t> </a:t>
                </a:r>
                <a:r>
                  <a:rPr lang="en-US" dirty="0" err="1"/>
                  <a:t>middlebox</a:t>
                </a:r>
                <a:r>
                  <a:rPr lang="en-US" dirty="0"/>
                  <a:t> remembers the first type of packet seen</a:t>
                </a:r>
              </a:p>
              <a:p>
                <a:pPr lvl="1"/>
                <a:r>
                  <a:rPr lang="en-US" dirty="0"/>
                  <a:t>only forwards that type</a:t>
                </a:r>
              </a:p>
              <a:p>
                <a:r>
                  <a:rPr lang="en-US" dirty="0"/>
                  <a:t>Safety – only one type of packets reaches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Cartesian Abstraction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92370" y="2321618"/>
            <a:ext cx="536674" cy="1348689"/>
            <a:chOff x="2263676" y="3122863"/>
            <a:chExt cx="536674" cy="1348689"/>
          </a:xfrm>
        </p:grpSpPr>
        <p:grpSp>
          <p:nvGrpSpPr>
            <p:cNvPr id="5" name="Group 4"/>
            <p:cNvGrpSpPr/>
            <p:nvPr/>
          </p:nvGrpSpPr>
          <p:grpSpPr>
            <a:xfrm>
              <a:off x="2263676" y="3122863"/>
              <a:ext cx="536674" cy="974774"/>
              <a:chOff x="2071868" y="1909823"/>
              <a:chExt cx="850740" cy="154522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2071868" y="1909823"/>
                <a:ext cx="850740" cy="1545220"/>
              </a:xfrm>
              <a:prstGeom prst="rect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/>
              <p:cNvCxnSpPr/>
              <p:nvPr/>
            </p:nvCxnSpPr>
            <p:spPr>
              <a:xfrm>
                <a:off x="2303025" y="2569290"/>
                <a:ext cx="388427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2467819" y="3088511"/>
                <a:ext cx="58838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2303025" y="2256870"/>
                <a:ext cx="388427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2326392" y="4071442"/>
              <a:ext cx="4112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/>
                <a:t>h</a:t>
              </a:r>
              <a:r>
                <a:rPr lang="en-US" sz="2000" i="1" baseline="-25000" dirty="0"/>
                <a:t>0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0972800" y="2321618"/>
            <a:ext cx="536674" cy="1348689"/>
            <a:chOff x="2263676" y="3122863"/>
            <a:chExt cx="536674" cy="1348689"/>
          </a:xfrm>
        </p:grpSpPr>
        <p:grpSp>
          <p:nvGrpSpPr>
            <p:cNvPr id="12" name="Group 11"/>
            <p:cNvGrpSpPr/>
            <p:nvPr/>
          </p:nvGrpSpPr>
          <p:grpSpPr>
            <a:xfrm>
              <a:off x="2263676" y="3122863"/>
              <a:ext cx="536674" cy="974774"/>
              <a:chOff x="2071868" y="1909823"/>
              <a:chExt cx="850740" cy="154522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2071868" y="1909823"/>
                <a:ext cx="850740" cy="1545220"/>
              </a:xfrm>
              <a:prstGeom prst="rect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Connector 14"/>
              <p:cNvCxnSpPr/>
              <p:nvPr/>
            </p:nvCxnSpPr>
            <p:spPr>
              <a:xfrm>
                <a:off x="2303025" y="2569290"/>
                <a:ext cx="388427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467819" y="3088511"/>
                <a:ext cx="58838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303025" y="2256870"/>
                <a:ext cx="388427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" name="TextBox 12"/>
            <p:cNvSpPr txBox="1"/>
            <p:nvPr/>
          </p:nvSpPr>
          <p:spPr>
            <a:xfrm>
              <a:off x="2326392" y="4071442"/>
              <a:ext cx="4112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/>
                <a:t>h</a:t>
              </a:r>
              <a:r>
                <a:rPr lang="en-US" sz="2000" i="1" baseline="-25000" dirty="0"/>
                <a:t>1</a:t>
              </a:r>
            </a:p>
          </p:txBody>
        </p:sp>
      </p:grpSp>
      <p:cxnSp>
        <p:nvCxnSpPr>
          <p:cNvPr id="18" name="Straight Connector 17"/>
          <p:cNvCxnSpPr/>
          <p:nvPr/>
        </p:nvCxnSpPr>
        <p:spPr>
          <a:xfrm>
            <a:off x="919375" y="2540182"/>
            <a:ext cx="398177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TextBox 18"/>
          <p:cNvSpPr txBox="1"/>
          <p:nvPr/>
        </p:nvSpPr>
        <p:spPr>
          <a:xfrm>
            <a:off x="5480265" y="3935811"/>
            <a:ext cx="878598" cy="40011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/>
              <a:t>sel</a:t>
            </a:r>
            <a:endParaRPr lang="en-US" sz="2000" i="1" baseline="-25000" dirty="0"/>
          </a:p>
        </p:txBody>
      </p:sp>
      <p:sp>
        <p:nvSpPr>
          <p:cNvPr id="20" name="Rounded Rectangle 19"/>
          <p:cNvSpPr/>
          <p:nvPr/>
        </p:nvSpPr>
        <p:spPr>
          <a:xfrm>
            <a:off x="4901145" y="1729068"/>
            <a:ext cx="2036838" cy="2017126"/>
          </a:xfrm>
          <a:prstGeom prst="roundRect">
            <a:avLst/>
          </a:prstGeom>
          <a:noFill/>
          <a:ln w="762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5188072" y="2710976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5944121" y="2221655"/>
            <a:ext cx="259649" cy="2596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>
            <a:stCxn id="23" idx="7"/>
            <a:endCxn id="25" idx="2"/>
          </p:cNvCxnSpPr>
          <p:nvPr/>
        </p:nvCxnSpPr>
        <p:spPr>
          <a:xfrm flipV="1">
            <a:off x="5409696" y="2351480"/>
            <a:ext cx="534425" cy="397521"/>
          </a:xfrm>
          <a:prstGeom prst="straightConnector1">
            <a:avLst/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Arc 31"/>
          <p:cNvSpPr/>
          <p:nvPr/>
        </p:nvSpPr>
        <p:spPr>
          <a:xfrm>
            <a:off x="5968094" y="1929537"/>
            <a:ext cx="209450" cy="335120"/>
          </a:xfrm>
          <a:prstGeom prst="arc">
            <a:avLst>
              <a:gd name="adj1" fmla="val 6997998"/>
              <a:gd name="adj2" fmla="val 3360527"/>
            </a:avLst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/>
          <p:nvPr/>
        </p:nvCxnSpPr>
        <p:spPr>
          <a:xfrm>
            <a:off x="923354" y="3065172"/>
            <a:ext cx="3977791" cy="0"/>
          </a:xfrm>
          <a:prstGeom prst="line">
            <a:avLst/>
          </a:prstGeom>
          <a:noFill/>
          <a:ln w="38100" cap="rnd">
            <a:solidFill>
              <a:schemeClr val="tx1"/>
            </a:solidFill>
            <a:round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937983" y="2544460"/>
            <a:ext cx="4011176" cy="0"/>
          </a:xfrm>
          <a:prstGeom prst="line">
            <a:avLst/>
          </a:prstGeom>
          <a:noFill/>
          <a:ln w="38100" cap="rnd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937983" y="3069450"/>
            <a:ext cx="3979159" cy="0"/>
          </a:xfrm>
          <a:prstGeom prst="line">
            <a:avLst/>
          </a:prstGeom>
          <a:noFill/>
          <a:ln w="38100" cap="rnd">
            <a:solidFill>
              <a:schemeClr val="tx1"/>
            </a:solidFill>
            <a:round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9" name="Oval 68"/>
          <p:cNvSpPr/>
          <p:nvPr/>
        </p:nvSpPr>
        <p:spPr>
          <a:xfrm>
            <a:off x="5944121" y="3196429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Arc 69"/>
          <p:cNvSpPr/>
          <p:nvPr/>
        </p:nvSpPr>
        <p:spPr>
          <a:xfrm>
            <a:off x="5968094" y="2904311"/>
            <a:ext cx="209450" cy="335120"/>
          </a:xfrm>
          <a:prstGeom prst="arc">
            <a:avLst>
              <a:gd name="adj1" fmla="val 6997998"/>
              <a:gd name="adj2" fmla="val 3360527"/>
            </a:avLst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Arrow Connector 70"/>
          <p:cNvCxnSpPr>
            <a:stCxn id="23" idx="5"/>
            <a:endCxn id="69" idx="2"/>
          </p:cNvCxnSpPr>
          <p:nvPr/>
        </p:nvCxnSpPr>
        <p:spPr>
          <a:xfrm>
            <a:off x="5409696" y="2932600"/>
            <a:ext cx="534425" cy="393654"/>
          </a:xfrm>
          <a:prstGeom prst="straightConnector1">
            <a:avLst/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6" name="Straight Arrow Connector 75"/>
          <p:cNvCxnSpPr>
            <a:endCxn id="23" idx="1"/>
          </p:cNvCxnSpPr>
          <p:nvPr/>
        </p:nvCxnSpPr>
        <p:spPr>
          <a:xfrm>
            <a:off x="5121667" y="2547456"/>
            <a:ext cx="104430" cy="201545"/>
          </a:xfrm>
          <a:prstGeom prst="straightConnector1">
            <a:avLst/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8" name="Snip Diagonal Corner Rectangle 87"/>
          <p:cNvSpPr/>
          <p:nvPr/>
        </p:nvSpPr>
        <p:spPr>
          <a:xfrm>
            <a:off x="10436133" y="2240954"/>
            <a:ext cx="304800" cy="228600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6" name="Snip Diagonal Corner Rectangle 35"/>
          <p:cNvSpPr/>
          <p:nvPr/>
        </p:nvSpPr>
        <p:spPr>
          <a:xfrm>
            <a:off x="3848006" y="2240954"/>
            <a:ext cx="304800" cy="228600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7" name="Snip Diagonal Corner Rectangle 36"/>
          <p:cNvSpPr/>
          <p:nvPr/>
        </p:nvSpPr>
        <p:spPr>
          <a:xfrm>
            <a:off x="4298399" y="2240954"/>
            <a:ext cx="304800" cy="228600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8" name="Snip Diagonal Corner Rectangle 37"/>
          <p:cNvSpPr/>
          <p:nvPr/>
        </p:nvSpPr>
        <p:spPr>
          <a:xfrm>
            <a:off x="3397613" y="2240954"/>
            <a:ext cx="304800" cy="228600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0" name="Snip Diagonal Corner Rectangle 39"/>
          <p:cNvSpPr/>
          <p:nvPr/>
        </p:nvSpPr>
        <p:spPr>
          <a:xfrm>
            <a:off x="5999756" y="2292579"/>
            <a:ext cx="156181" cy="117136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1" name="Snip Diagonal Corner Rectangle 40"/>
          <p:cNvSpPr/>
          <p:nvPr/>
        </p:nvSpPr>
        <p:spPr>
          <a:xfrm>
            <a:off x="5999756" y="3267353"/>
            <a:ext cx="156181" cy="117136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88562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i="1" dirty="0"/>
                  <a:t>Selection</a:t>
                </a:r>
                <a:r>
                  <a:rPr lang="en-US" dirty="0"/>
                  <a:t> </a:t>
                </a:r>
                <a:r>
                  <a:rPr lang="en-US" dirty="0" err="1"/>
                  <a:t>middlebox</a:t>
                </a:r>
                <a:r>
                  <a:rPr lang="en-US" dirty="0"/>
                  <a:t> remembers the first type of packet seen</a:t>
                </a:r>
              </a:p>
              <a:p>
                <a:pPr lvl="1"/>
                <a:r>
                  <a:rPr lang="en-US" dirty="0"/>
                  <a:t>only forwards that type</a:t>
                </a:r>
              </a:p>
              <a:p>
                <a:r>
                  <a:rPr lang="en-US" dirty="0"/>
                  <a:t>Safety – only one type of packets reaches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Cartesian Abstraction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92370" y="2321618"/>
            <a:ext cx="536674" cy="1348689"/>
            <a:chOff x="2263676" y="3122863"/>
            <a:chExt cx="536674" cy="1348689"/>
          </a:xfrm>
        </p:grpSpPr>
        <p:grpSp>
          <p:nvGrpSpPr>
            <p:cNvPr id="5" name="Group 4"/>
            <p:cNvGrpSpPr/>
            <p:nvPr/>
          </p:nvGrpSpPr>
          <p:grpSpPr>
            <a:xfrm>
              <a:off x="2263676" y="3122863"/>
              <a:ext cx="536674" cy="974774"/>
              <a:chOff x="2071868" y="1909823"/>
              <a:chExt cx="850740" cy="154522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2071868" y="1909823"/>
                <a:ext cx="850740" cy="1545220"/>
              </a:xfrm>
              <a:prstGeom prst="rect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/>
              <p:cNvCxnSpPr/>
              <p:nvPr/>
            </p:nvCxnSpPr>
            <p:spPr>
              <a:xfrm>
                <a:off x="2303025" y="2569290"/>
                <a:ext cx="388427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2467819" y="3088511"/>
                <a:ext cx="58838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2303025" y="2256870"/>
                <a:ext cx="388427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2326392" y="4071442"/>
              <a:ext cx="4112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/>
                <a:t>h</a:t>
              </a:r>
              <a:r>
                <a:rPr lang="en-US" sz="2000" i="1" baseline="-25000" dirty="0"/>
                <a:t>0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0972800" y="2321618"/>
            <a:ext cx="536674" cy="1348689"/>
            <a:chOff x="2263676" y="3122863"/>
            <a:chExt cx="536674" cy="1348689"/>
          </a:xfrm>
        </p:grpSpPr>
        <p:grpSp>
          <p:nvGrpSpPr>
            <p:cNvPr id="12" name="Group 11"/>
            <p:cNvGrpSpPr/>
            <p:nvPr/>
          </p:nvGrpSpPr>
          <p:grpSpPr>
            <a:xfrm>
              <a:off x="2263676" y="3122863"/>
              <a:ext cx="536674" cy="974774"/>
              <a:chOff x="2071868" y="1909823"/>
              <a:chExt cx="850740" cy="154522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2071868" y="1909823"/>
                <a:ext cx="850740" cy="1545220"/>
              </a:xfrm>
              <a:prstGeom prst="rect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Connector 14"/>
              <p:cNvCxnSpPr/>
              <p:nvPr/>
            </p:nvCxnSpPr>
            <p:spPr>
              <a:xfrm>
                <a:off x="2303025" y="2569290"/>
                <a:ext cx="388427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467819" y="3088511"/>
                <a:ext cx="58838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303025" y="2256870"/>
                <a:ext cx="388427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" name="TextBox 12"/>
            <p:cNvSpPr txBox="1"/>
            <p:nvPr/>
          </p:nvSpPr>
          <p:spPr>
            <a:xfrm>
              <a:off x="2326392" y="4071442"/>
              <a:ext cx="4112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/>
                <a:t>h</a:t>
              </a:r>
              <a:r>
                <a:rPr lang="en-US" sz="2000" i="1" baseline="-25000" dirty="0"/>
                <a:t>1</a:t>
              </a:r>
            </a:p>
          </p:txBody>
        </p:sp>
      </p:grpSp>
      <p:cxnSp>
        <p:nvCxnSpPr>
          <p:cNvPr id="18" name="Straight Connector 17"/>
          <p:cNvCxnSpPr/>
          <p:nvPr/>
        </p:nvCxnSpPr>
        <p:spPr>
          <a:xfrm>
            <a:off x="919375" y="2540182"/>
            <a:ext cx="398177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TextBox 18"/>
          <p:cNvSpPr txBox="1"/>
          <p:nvPr/>
        </p:nvSpPr>
        <p:spPr>
          <a:xfrm>
            <a:off x="5480265" y="3935811"/>
            <a:ext cx="878598" cy="40011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/>
              <a:t>sel</a:t>
            </a:r>
            <a:endParaRPr lang="en-US" sz="2000" i="1" baseline="-25000" dirty="0"/>
          </a:p>
        </p:txBody>
      </p:sp>
      <p:sp>
        <p:nvSpPr>
          <p:cNvPr id="20" name="Rounded Rectangle 19"/>
          <p:cNvSpPr/>
          <p:nvPr/>
        </p:nvSpPr>
        <p:spPr>
          <a:xfrm>
            <a:off x="4901145" y="1729068"/>
            <a:ext cx="2036838" cy="2017126"/>
          </a:xfrm>
          <a:prstGeom prst="roundRect">
            <a:avLst/>
          </a:prstGeom>
          <a:noFill/>
          <a:ln w="762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5188072" y="2710976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5944121" y="2221655"/>
            <a:ext cx="259649" cy="2596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>
            <a:stCxn id="23" idx="7"/>
            <a:endCxn id="25" idx="2"/>
          </p:cNvCxnSpPr>
          <p:nvPr/>
        </p:nvCxnSpPr>
        <p:spPr>
          <a:xfrm flipV="1">
            <a:off x="5409696" y="2351480"/>
            <a:ext cx="534425" cy="397521"/>
          </a:xfrm>
          <a:prstGeom prst="straightConnector1">
            <a:avLst/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Arc 31"/>
          <p:cNvSpPr/>
          <p:nvPr/>
        </p:nvSpPr>
        <p:spPr>
          <a:xfrm>
            <a:off x="5968094" y="1929537"/>
            <a:ext cx="209450" cy="335120"/>
          </a:xfrm>
          <a:prstGeom prst="arc">
            <a:avLst>
              <a:gd name="adj1" fmla="val 6997998"/>
              <a:gd name="adj2" fmla="val 3360527"/>
            </a:avLst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/>
          <p:nvPr/>
        </p:nvCxnSpPr>
        <p:spPr>
          <a:xfrm>
            <a:off x="923354" y="3065172"/>
            <a:ext cx="3977791" cy="0"/>
          </a:xfrm>
          <a:prstGeom prst="line">
            <a:avLst/>
          </a:prstGeom>
          <a:noFill/>
          <a:ln w="38100" cap="rnd">
            <a:solidFill>
              <a:schemeClr val="tx1"/>
            </a:solidFill>
            <a:round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937983" y="2544460"/>
            <a:ext cx="4011176" cy="0"/>
          </a:xfrm>
          <a:prstGeom prst="line">
            <a:avLst/>
          </a:prstGeom>
          <a:noFill/>
          <a:ln w="38100" cap="rnd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937983" y="3069450"/>
            <a:ext cx="3979159" cy="0"/>
          </a:xfrm>
          <a:prstGeom prst="line">
            <a:avLst/>
          </a:prstGeom>
          <a:noFill/>
          <a:ln w="38100" cap="rnd">
            <a:solidFill>
              <a:schemeClr val="tx1"/>
            </a:solidFill>
            <a:round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9" name="Oval 68"/>
          <p:cNvSpPr/>
          <p:nvPr/>
        </p:nvSpPr>
        <p:spPr>
          <a:xfrm>
            <a:off x="5944121" y="3196429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Arc 69"/>
          <p:cNvSpPr/>
          <p:nvPr/>
        </p:nvSpPr>
        <p:spPr>
          <a:xfrm>
            <a:off x="5968094" y="2904311"/>
            <a:ext cx="209450" cy="335120"/>
          </a:xfrm>
          <a:prstGeom prst="arc">
            <a:avLst>
              <a:gd name="adj1" fmla="val 6997998"/>
              <a:gd name="adj2" fmla="val 3360527"/>
            </a:avLst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Arrow Connector 70"/>
          <p:cNvCxnSpPr>
            <a:stCxn id="23" idx="5"/>
            <a:endCxn id="69" idx="2"/>
          </p:cNvCxnSpPr>
          <p:nvPr/>
        </p:nvCxnSpPr>
        <p:spPr>
          <a:xfrm>
            <a:off x="5409696" y="2932600"/>
            <a:ext cx="534425" cy="393654"/>
          </a:xfrm>
          <a:prstGeom prst="straightConnector1">
            <a:avLst/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6" name="Straight Arrow Connector 75"/>
          <p:cNvCxnSpPr>
            <a:endCxn id="23" idx="1"/>
          </p:cNvCxnSpPr>
          <p:nvPr/>
        </p:nvCxnSpPr>
        <p:spPr>
          <a:xfrm>
            <a:off x="5121667" y="2547456"/>
            <a:ext cx="104430" cy="201545"/>
          </a:xfrm>
          <a:prstGeom prst="straightConnector1">
            <a:avLst/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8" name="Snip Diagonal Corner Rectangle 87"/>
          <p:cNvSpPr/>
          <p:nvPr/>
        </p:nvSpPr>
        <p:spPr>
          <a:xfrm>
            <a:off x="10436133" y="2240954"/>
            <a:ext cx="304800" cy="228600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6" name="Snip Diagonal Corner Rectangle 35"/>
          <p:cNvSpPr/>
          <p:nvPr/>
        </p:nvSpPr>
        <p:spPr>
          <a:xfrm>
            <a:off x="3848006" y="2240954"/>
            <a:ext cx="304800" cy="228600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7" name="Snip Diagonal Corner Rectangle 36"/>
          <p:cNvSpPr/>
          <p:nvPr/>
        </p:nvSpPr>
        <p:spPr>
          <a:xfrm>
            <a:off x="4298399" y="2240954"/>
            <a:ext cx="304800" cy="228600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0" name="Snip Diagonal Corner Rectangle 39"/>
          <p:cNvSpPr/>
          <p:nvPr/>
        </p:nvSpPr>
        <p:spPr>
          <a:xfrm>
            <a:off x="5999756" y="2292579"/>
            <a:ext cx="156181" cy="117136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1" name="Snip Diagonal Corner Rectangle 40"/>
          <p:cNvSpPr/>
          <p:nvPr/>
        </p:nvSpPr>
        <p:spPr>
          <a:xfrm>
            <a:off x="5999756" y="3267353"/>
            <a:ext cx="156181" cy="117136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8851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enhancements: Riverbed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53400" y="2590801"/>
            <a:ext cx="2286000" cy="21886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6401" y="1143000"/>
            <a:ext cx="1269747" cy="990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6401" y="2133600"/>
            <a:ext cx="1269747" cy="990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6401" y="3124200"/>
            <a:ext cx="1269747" cy="990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6401" y="4114800"/>
            <a:ext cx="1269747" cy="990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6401" y="5105400"/>
            <a:ext cx="1269747" cy="990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24200" y="1981200"/>
            <a:ext cx="3429000" cy="284548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2743200" y="1752600"/>
            <a:ext cx="1143000" cy="990600"/>
          </a:xfrm>
          <a:prstGeom prst="line">
            <a:avLst/>
          </a:prstGeom>
          <a:ln w="2857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743200" y="2743200"/>
            <a:ext cx="838200" cy="457200"/>
          </a:xfrm>
          <a:prstGeom prst="line">
            <a:avLst/>
          </a:prstGeom>
          <a:ln w="2857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743200" y="3657600"/>
            <a:ext cx="457200" cy="0"/>
          </a:xfrm>
          <a:prstGeom prst="line">
            <a:avLst/>
          </a:prstGeom>
          <a:ln w="2857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743200" y="4038600"/>
            <a:ext cx="609600" cy="533400"/>
          </a:xfrm>
          <a:prstGeom prst="line">
            <a:avLst/>
          </a:prstGeom>
          <a:ln w="2857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2743200" y="4191000"/>
            <a:ext cx="685800" cy="1447800"/>
          </a:xfrm>
          <a:prstGeom prst="line">
            <a:avLst/>
          </a:prstGeom>
          <a:ln w="2857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400800" y="3733800"/>
            <a:ext cx="1905000" cy="0"/>
          </a:xfrm>
          <a:prstGeom prst="line">
            <a:avLst/>
          </a:prstGeom>
          <a:ln w="2857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lightning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1600200"/>
            <a:ext cx="719328" cy="1066800"/>
          </a:xfrm>
          <a:prstGeom prst="rect">
            <a:avLst/>
          </a:prstGeom>
        </p:spPr>
      </p:pic>
      <p:pic>
        <p:nvPicPr>
          <p:cNvPr id="38" name="Picture 37" descr="lightning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1600200"/>
            <a:ext cx="719328" cy="1066800"/>
          </a:xfrm>
          <a:prstGeom prst="rect">
            <a:avLst/>
          </a:prstGeom>
        </p:spPr>
      </p:pic>
      <p:pic>
        <p:nvPicPr>
          <p:cNvPr id="39" name="Picture 38" descr="lightning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1600200"/>
            <a:ext cx="719328" cy="106680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8686801" y="4800600"/>
            <a:ext cx="1279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Overloaded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05600" y="3200401"/>
            <a:ext cx="1295400" cy="755191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951896" y="3962401"/>
            <a:ext cx="753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Cache</a:t>
            </a:r>
          </a:p>
          <a:p>
            <a:pPr algn="ctr"/>
            <a:r>
              <a:rPr lang="en-US" dirty="0"/>
              <a:t>Proxy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686800" y="4800600"/>
            <a:ext cx="138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Normal Load</a:t>
            </a:r>
          </a:p>
        </p:txBody>
      </p:sp>
    </p:spTree>
    <p:extLst>
      <p:ext uri="{BB962C8B-B14F-4D97-AF65-F5344CB8AC3E}">
        <p14:creationId xmlns:p14="http://schemas.microsoft.com/office/powerpoint/2010/main" val="55714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2" grpId="0"/>
      <p:bldP spid="4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network is safe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Cartesian Abstraction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92370" y="2321618"/>
            <a:ext cx="536674" cy="1348689"/>
            <a:chOff x="2263676" y="3122863"/>
            <a:chExt cx="536674" cy="1348689"/>
          </a:xfrm>
        </p:grpSpPr>
        <p:grpSp>
          <p:nvGrpSpPr>
            <p:cNvPr id="5" name="Group 4"/>
            <p:cNvGrpSpPr/>
            <p:nvPr/>
          </p:nvGrpSpPr>
          <p:grpSpPr>
            <a:xfrm>
              <a:off x="2263676" y="3122863"/>
              <a:ext cx="536674" cy="974774"/>
              <a:chOff x="2071868" y="1909823"/>
              <a:chExt cx="850740" cy="154522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2071868" y="1909823"/>
                <a:ext cx="850740" cy="1545220"/>
              </a:xfrm>
              <a:prstGeom prst="rect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/>
              <p:cNvCxnSpPr/>
              <p:nvPr/>
            </p:nvCxnSpPr>
            <p:spPr>
              <a:xfrm>
                <a:off x="2303025" y="2569290"/>
                <a:ext cx="388427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2467819" y="3088511"/>
                <a:ext cx="58838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2303025" y="2256870"/>
                <a:ext cx="388427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2326392" y="4071442"/>
              <a:ext cx="4112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/>
                <a:t>h</a:t>
              </a:r>
              <a:r>
                <a:rPr lang="en-US" sz="2000" i="1" baseline="-25000" dirty="0"/>
                <a:t>0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0972800" y="2321618"/>
            <a:ext cx="536674" cy="1348689"/>
            <a:chOff x="2263676" y="3122863"/>
            <a:chExt cx="536674" cy="1348689"/>
          </a:xfrm>
        </p:grpSpPr>
        <p:grpSp>
          <p:nvGrpSpPr>
            <p:cNvPr id="12" name="Group 11"/>
            <p:cNvGrpSpPr/>
            <p:nvPr/>
          </p:nvGrpSpPr>
          <p:grpSpPr>
            <a:xfrm>
              <a:off x="2263676" y="3122863"/>
              <a:ext cx="536674" cy="974774"/>
              <a:chOff x="2071868" y="1909823"/>
              <a:chExt cx="850740" cy="154522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2071868" y="1909823"/>
                <a:ext cx="850740" cy="1545220"/>
              </a:xfrm>
              <a:prstGeom prst="rect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Connector 14"/>
              <p:cNvCxnSpPr/>
              <p:nvPr/>
            </p:nvCxnSpPr>
            <p:spPr>
              <a:xfrm>
                <a:off x="2303025" y="2569290"/>
                <a:ext cx="388427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467819" y="3088511"/>
                <a:ext cx="58838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303025" y="2256870"/>
                <a:ext cx="388427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" name="TextBox 12"/>
            <p:cNvSpPr txBox="1"/>
            <p:nvPr/>
          </p:nvSpPr>
          <p:spPr>
            <a:xfrm>
              <a:off x="2326392" y="4071442"/>
              <a:ext cx="4112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/>
                <a:t>h</a:t>
              </a:r>
              <a:r>
                <a:rPr lang="en-US" sz="2000" i="1" baseline="-25000" dirty="0"/>
                <a:t>1</a:t>
              </a:r>
            </a:p>
          </p:txBody>
        </p:sp>
      </p:grpSp>
      <p:cxnSp>
        <p:nvCxnSpPr>
          <p:cNvPr id="18" name="Straight Connector 17"/>
          <p:cNvCxnSpPr/>
          <p:nvPr/>
        </p:nvCxnSpPr>
        <p:spPr>
          <a:xfrm>
            <a:off x="919375" y="2540182"/>
            <a:ext cx="398177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TextBox 18"/>
          <p:cNvSpPr txBox="1"/>
          <p:nvPr/>
        </p:nvSpPr>
        <p:spPr>
          <a:xfrm>
            <a:off x="5480265" y="3935811"/>
            <a:ext cx="878598" cy="40011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/>
              <a:t>sel</a:t>
            </a:r>
            <a:endParaRPr lang="en-US" sz="2000" i="1" baseline="-25000" dirty="0"/>
          </a:p>
        </p:txBody>
      </p:sp>
      <p:sp>
        <p:nvSpPr>
          <p:cNvPr id="20" name="Rounded Rectangle 19"/>
          <p:cNvSpPr/>
          <p:nvPr/>
        </p:nvSpPr>
        <p:spPr>
          <a:xfrm>
            <a:off x="4901145" y="1729068"/>
            <a:ext cx="2036838" cy="2017126"/>
          </a:xfrm>
          <a:prstGeom prst="roundRect">
            <a:avLst/>
          </a:prstGeom>
          <a:noFill/>
          <a:ln w="762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5188072" y="2710976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5944121" y="2221655"/>
            <a:ext cx="259649" cy="2596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>
            <a:stCxn id="23" idx="7"/>
            <a:endCxn id="25" idx="2"/>
          </p:cNvCxnSpPr>
          <p:nvPr/>
        </p:nvCxnSpPr>
        <p:spPr>
          <a:xfrm flipV="1">
            <a:off x="5409696" y="2351480"/>
            <a:ext cx="534425" cy="397521"/>
          </a:xfrm>
          <a:prstGeom prst="straightConnector1">
            <a:avLst/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Arc 31"/>
          <p:cNvSpPr/>
          <p:nvPr/>
        </p:nvSpPr>
        <p:spPr>
          <a:xfrm>
            <a:off x="5968094" y="1929537"/>
            <a:ext cx="209450" cy="335120"/>
          </a:xfrm>
          <a:prstGeom prst="arc">
            <a:avLst>
              <a:gd name="adj1" fmla="val 6997998"/>
              <a:gd name="adj2" fmla="val 3360527"/>
            </a:avLst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/>
          <p:nvPr/>
        </p:nvCxnSpPr>
        <p:spPr>
          <a:xfrm>
            <a:off x="923354" y="3065172"/>
            <a:ext cx="3977791" cy="0"/>
          </a:xfrm>
          <a:prstGeom prst="line">
            <a:avLst/>
          </a:prstGeom>
          <a:noFill/>
          <a:ln w="38100" cap="rnd">
            <a:solidFill>
              <a:schemeClr val="tx1"/>
            </a:solidFill>
            <a:round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937983" y="2544460"/>
            <a:ext cx="4011176" cy="0"/>
          </a:xfrm>
          <a:prstGeom prst="line">
            <a:avLst/>
          </a:prstGeom>
          <a:noFill/>
          <a:ln w="38100" cap="rnd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937983" y="3069450"/>
            <a:ext cx="3979159" cy="0"/>
          </a:xfrm>
          <a:prstGeom prst="line">
            <a:avLst/>
          </a:prstGeom>
          <a:noFill/>
          <a:ln w="38100" cap="rnd">
            <a:solidFill>
              <a:schemeClr val="tx1"/>
            </a:solidFill>
            <a:round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9" name="Oval 68"/>
          <p:cNvSpPr/>
          <p:nvPr/>
        </p:nvSpPr>
        <p:spPr>
          <a:xfrm>
            <a:off x="5944121" y="3196429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Arc 69"/>
          <p:cNvSpPr/>
          <p:nvPr/>
        </p:nvSpPr>
        <p:spPr>
          <a:xfrm>
            <a:off x="5968094" y="2904311"/>
            <a:ext cx="209450" cy="335120"/>
          </a:xfrm>
          <a:prstGeom prst="arc">
            <a:avLst>
              <a:gd name="adj1" fmla="val 6997998"/>
              <a:gd name="adj2" fmla="val 3360527"/>
            </a:avLst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Arrow Connector 70"/>
          <p:cNvCxnSpPr>
            <a:stCxn id="23" idx="5"/>
            <a:endCxn id="69" idx="2"/>
          </p:cNvCxnSpPr>
          <p:nvPr/>
        </p:nvCxnSpPr>
        <p:spPr>
          <a:xfrm>
            <a:off x="5409696" y="2932600"/>
            <a:ext cx="534425" cy="393654"/>
          </a:xfrm>
          <a:prstGeom prst="straightConnector1">
            <a:avLst/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6" name="Straight Arrow Connector 75"/>
          <p:cNvCxnSpPr>
            <a:endCxn id="23" idx="1"/>
          </p:cNvCxnSpPr>
          <p:nvPr/>
        </p:nvCxnSpPr>
        <p:spPr>
          <a:xfrm>
            <a:off x="5121667" y="2547456"/>
            <a:ext cx="104430" cy="201545"/>
          </a:xfrm>
          <a:prstGeom prst="straightConnector1">
            <a:avLst/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8" name="Snip Diagonal Corner Rectangle 87"/>
          <p:cNvSpPr/>
          <p:nvPr/>
        </p:nvSpPr>
        <p:spPr>
          <a:xfrm>
            <a:off x="10436133" y="2240954"/>
            <a:ext cx="304800" cy="228600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9" name="Snip Diagonal Corner Rectangle 88"/>
          <p:cNvSpPr/>
          <p:nvPr/>
        </p:nvSpPr>
        <p:spPr>
          <a:xfrm>
            <a:off x="9975659" y="2240954"/>
            <a:ext cx="304800" cy="228600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6" name="Snip Diagonal Corner Rectangle 35"/>
          <p:cNvSpPr/>
          <p:nvPr/>
        </p:nvSpPr>
        <p:spPr>
          <a:xfrm>
            <a:off x="4298399" y="2240954"/>
            <a:ext cx="304800" cy="228600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3" name="Snip Diagonal Corner Rectangle 42"/>
          <p:cNvSpPr/>
          <p:nvPr/>
        </p:nvSpPr>
        <p:spPr>
          <a:xfrm>
            <a:off x="5999756" y="2292579"/>
            <a:ext cx="156181" cy="117136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4" name="Snip Diagonal Corner Rectangle 43"/>
          <p:cNvSpPr/>
          <p:nvPr/>
        </p:nvSpPr>
        <p:spPr>
          <a:xfrm>
            <a:off x="5999756" y="3267353"/>
            <a:ext cx="156181" cy="117136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9809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Correlations between the states is lost in Cartesian Abstraction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Alarm – Cartesian Abstraction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92370" y="2321618"/>
            <a:ext cx="536674" cy="1348689"/>
            <a:chOff x="2263676" y="3122863"/>
            <a:chExt cx="536674" cy="1348689"/>
          </a:xfrm>
        </p:grpSpPr>
        <p:grpSp>
          <p:nvGrpSpPr>
            <p:cNvPr id="5" name="Group 4"/>
            <p:cNvGrpSpPr/>
            <p:nvPr/>
          </p:nvGrpSpPr>
          <p:grpSpPr>
            <a:xfrm>
              <a:off x="2263676" y="3122863"/>
              <a:ext cx="536674" cy="974774"/>
              <a:chOff x="2071868" y="1909823"/>
              <a:chExt cx="850740" cy="154522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2071868" y="1909823"/>
                <a:ext cx="850740" cy="1545220"/>
              </a:xfrm>
              <a:prstGeom prst="rect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/>
              <p:cNvCxnSpPr/>
              <p:nvPr/>
            </p:nvCxnSpPr>
            <p:spPr>
              <a:xfrm>
                <a:off x="2303025" y="2569290"/>
                <a:ext cx="388427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2467819" y="3088511"/>
                <a:ext cx="58838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2303025" y="2256870"/>
                <a:ext cx="388427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2326392" y="4071442"/>
              <a:ext cx="4112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/>
                <a:t>h</a:t>
              </a:r>
              <a:r>
                <a:rPr lang="en-US" sz="2000" i="1" baseline="-25000" dirty="0"/>
                <a:t>0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0972800" y="2321618"/>
            <a:ext cx="536674" cy="1348689"/>
            <a:chOff x="2263676" y="3122863"/>
            <a:chExt cx="536674" cy="1348689"/>
          </a:xfrm>
        </p:grpSpPr>
        <p:grpSp>
          <p:nvGrpSpPr>
            <p:cNvPr id="12" name="Group 11"/>
            <p:cNvGrpSpPr/>
            <p:nvPr/>
          </p:nvGrpSpPr>
          <p:grpSpPr>
            <a:xfrm>
              <a:off x="2263676" y="3122863"/>
              <a:ext cx="536674" cy="974774"/>
              <a:chOff x="2071868" y="1909823"/>
              <a:chExt cx="850740" cy="154522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2071868" y="1909823"/>
                <a:ext cx="850740" cy="1545220"/>
              </a:xfrm>
              <a:prstGeom prst="rect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Connector 14"/>
              <p:cNvCxnSpPr/>
              <p:nvPr/>
            </p:nvCxnSpPr>
            <p:spPr>
              <a:xfrm>
                <a:off x="2303025" y="2569290"/>
                <a:ext cx="388427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467819" y="3088511"/>
                <a:ext cx="58838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303025" y="2256870"/>
                <a:ext cx="388427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" name="TextBox 12"/>
            <p:cNvSpPr txBox="1"/>
            <p:nvPr/>
          </p:nvSpPr>
          <p:spPr>
            <a:xfrm>
              <a:off x="2326392" y="4071442"/>
              <a:ext cx="4112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/>
                <a:t>h</a:t>
              </a:r>
              <a:r>
                <a:rPr lang="en-US" sz="2000" i="1" baseline="-25000" dirty="0"/>
                <a:t>1</a:t>
              </a:r>
            </a:p>
          </p:txBody>
        </p:sp>
      </p:grpSp>
      <p:cxnSp>
        <p:nvCxnSpPr>
          <p:cNvPr id="18" name="Straight Connector 17"/>
          <p:cNvCxnSpPr/>
          <p:nvPr/>
        </p:nvCxnSpPr>
        <p:spPr>
          <a:xfrm>
            <a:off x="919375" y="2540182"/>
            <a:ext cx="398177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TextBox 18"/>
          <p:cNvSpPr txBox="1"/>
          <p:nvPr/>
        </p:nvSpPr>
        <p:spPr>
          <a:xfrm>
            <a:off x="5480265" y="3935811"/>
            <a:ext cx="878598" cy="40011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/>
              <a:t>sel</a:t>
            </a:r>
            <a:endParaRPr lang="en-US" sz="2000" i="1" baseline="-25000" dirty="0"/>
          </a:p>
        </p:txBody>
      </p:sp>
      <p:sp>
        <p:nvSpPr>
          <p:cNvPr id="20" name="Rounded Rectangle 19"/>
          <p:cNvSpPr/>
          <p:nvPr/>
        </p:nvSpPr>
        <p:spPr>
          <a:xfrm>
            <a:off x="4901145" y="1729068"/>
            <a:ext cx="2036838" cy="2017126"/>
          </a:xfrm>
          <a:prstGeom prst="roundRect">
            <a:avLst/>
          </a:prstGeom>
          <a:noFill/>
          <a:ln w="762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5188072" y="2710976"/>
            <a:ext cx="259649" cy="2596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5944121" y="2221655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>
            <a:stCxn id="23" idx="7"/>
            <a:endCxn id="25" idx="2"/>
          </p:cNvCxnSpPr>
          <p:nvPr/>
        </p:nvCxnSpPr>
        <p:spPr>
          <a:xfrm flipV="1">
            <a:off x="5409696" y="2351480"/>
            <a:ext cx="534425" cy="397521"/>
          </a:xfrm>
          <a:prstGeom prst="straightConnector1">
            <a:avLst/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Arc 31"/>
          <p:cNvSpPr/>
          <p:nvPr/>
        </p:nvSpPr>
        <p:spPr>
          <a:xfrm>
            <a:off x="5968094" y="1929537"/>
            <a:ext cx="209450" cy="335120"/>
          </a:xfrm>
          <a:prstGeom prst="arc">
            <a:avLst>
              <a:gd name="adj1" fmla="val 6997998"/>
              <a:gd name="adj2" fmla="val 3360527"/>
            </a:avLst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/>
          <p:nvPr/>
        </p:nvCxnSpPr>
        <p:spPr>
          <a:xfrm>
            <a:off x="923354" y="3065172"/>
            <a:ext cx="3977791" cy="0"/>
          </a:xfrm>
          <a:prstGeom prst="line">
            <a:avLst/>
          </a:prstGeom>
          <a:noFill/>
          <a:ln w="38100" cap="rnd">
            <a:solidFill>
              <a:schemeClr val="tx1"/>
            </a:solidFill>
            <a:round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937983" y="2544460"/>
            <a:ext cx="4011176" cy="0"/>
          </a:xfrm>
          <a:prstGeom prst="line">
            <a:avLst/>
          </a:prstGeom>
          <a:noFill/>
          <a:ln w="38100" cap="rnd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937983" y="3069450"/>
            <a:ext cx="3979159" cy="0"/>
          </a:xfrm>
          <a:prstGeom prst="line">
            <a:avLst/>
          </a:prstGeom>
          <a:noFill/>
          <a:ln w="38100" cap="rnd">
            <a:solidFill>
              <a:schemeClr val="tx1"/>
            </a:solidFill>
            <a:round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9" name="Oval 68"/>
          <p:cNvSpPr/>
          <p:nvPr/>
        </p:nvSpPr>
        <p:spPr>
          <a:xfrm>
            <a:off x="5944121" y="3196429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Arc 69"/>
          <p:cNvSpPr/>
          <p:nvPr/>
        </p:nvSpPr>
        <p:spPr>
          <a:xfrm>
            <a:off x="5968094" y="2904311"/>
            <a:ext cx="209450" cy="335120"/>
          </a:xfrm>
          <a:prstGeom prst="arc">
            <a:avLst>
              <a:gd name="adj1" fmla="val 6997998"/>
              <a:gd name="adj2" fmla="val 3360527"/>
            </a:avLst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Arrow Connector 70"/>
          <p:cNvCxnSpPr>
            <a:stCxn id="23" idx="5"/>
            <a:endCxn id="69" idx="2"/>
          </p:cNvCxnSpPr>
          <p:nvPr/>
        </p:nvCxnSpPr>
        <p:spPr>
          <a:xfrm>
            <a:off x="5409696" y="2932600"/>
            <a:ext cx="534425" cy="393654"/>
          </a:xfrm>
          <a:prstGeom prst="straightConnector1">
            <a:avLst/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6" name="Straight Arrow Connector 75"/>
          <p:cNvCxnSpPr>
            <a:endCxn id="23" idx="1"/>
          </p:cNvCxnSpPr>
          <p:nvPr/>
        </p:nvCxnSpPr>
        <p:spPr>
          <a:xfrm>
            <a:off x="5121667" y="2547456"/>
            <a:ext cx="104430" cy="201545"/>
          </a:xfrm>
          <a:prstGeom prst="straightConnector1">
            <a:avLst/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2" name="Snip Diagonal Corner Rectangle 91"/>
          <p:cNvSpPr/>
          <p:nvPr/>
        </p:nvSpPr>
        <p:spPr>
          <a:xfrm>
            <a:off x="5999756" y="2292579"/>
            <a:ext cx="156181" cy="117136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3" name="Snip Diagonal Corner Rectangle 92"/>
          <p:cNvSpPr/>
          <p:nvPr/>
        </p:nvSpPr>
        <p:spPr>
          <a:xfrm>
            <a:off x="5999756" y="3267353"/>
            <a:ext cx="156181" cy="117136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6719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Alarm – Cartesian Abstraction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92370" y="2321618"/>
            <a:ext cx="536674" cy="1348689"/>
            <a:chOff x="2263676" y="3122863"/>
            <a:chExt cx="536674" cy="1348689"/>
          </a:xfrm>
        </p:grpSpPr>
        <p:grpSp>
          <p:nvGrpSpPr>
            <p:cNvPr id="5" name="Group 4"/>
            <p:cNvGrpSpPr/>
            <p:nvPr/>
          </p:nvGrpSpPr>
          <p:grpSpPr>
            <a:xfrm>
              <a:off x="2263676" y="3122863"/>
              <a:ext cx="536674" cy="974774"/>
              <a:chOff x="2071868" y="1909823"/>
              <a:chExt cx="850740" cy="154522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2071868" y="1909823"/>
                <a:ext cx="850740" cy="1545220"/>
              </a:xfrm>
              <a:prstGeom prst="rect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/>
              <p:cNvCxnSpPr/>
              <p:nvPr/>
            </p:nvCxnSpPr>
            <p:spPr>
              <a:xfrm>
                <a:off x="2303025" y="2569290"/>
                <a:ext cx="388427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2467819" y="3088511"/>
                <a:ext cx="58838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2303025" y="2256870"/>
                <a:ext cx="388427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2326392" y="4071442"/>
              <a:ext cx="4112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/>
                <a:t>h</a:t>
              </a:r>
              <a:r>
                <a:rPr lang="en-US" sz="2000" i="1" baseline="-25000" dirty="0"/>
                <a:t>0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0972800" y="2321618"/>
            <a:ext cx="536674" cy="1348689"/>
            <a:chOff x="2263676" y="3122863"/>
            <a:chExt cx="536674" cy="1348689"/>
          </a:xfrm>
        </p:grpSpPr>
        <p:grpSp>
          <p:nvGrpSpPr>
            <p:cNvPr id="12" name="Group 11"/>
            <p:cNvGrpSpPr/>
            <p:nvPr/>
          </p:nvGrpSpPr>
          <p:grpSpPr>
            <a:xfrm>
              <a:off x="2263676" y="3122863"/>
              <a:ext cx="536674" cy="974774"/>
              <a:chOff x="2071868" y="1909823"/>
              <a:chExt cx="850740" cy="154522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2071868" y="1909823"/>
                <a:ext cx="850740" cy="1545220"/>
              </a:xfrm>
              <a:prstGeom prst="rect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Connector 14"/>
              <p:cNvCxnSpPr/>
              <p:nvPr/>
            </p:nvCxnSpPr>
            <p:spPr>
              <a:xfrm>
                <a:off x="2303025" y="2569290"/>
                <a:ext cx="388427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467819" y="3088511"/>
                <a:ext cx="58838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303025" y="2256870"/>
                <a:ext cx="388427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" name="TextBox 12"/>
            <p:cNvSpPr txBox="1"/>
            <p:nvPr/>
          </p:nvSpPr>
          <p:spPr>
            <a:xfrm>
              <a:off x="2326392" y="4071442"/>
              <a:ext cx="4112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/>
                <a:t>h</a:t>
              </a:r>
              <a:r>
                <a:rPr lang="en-US" sz="2000" i="1" baseline="-25000" dirty="0"/>
                <a:t>1</a:t>
              </a:r>
            </a:p>
          </p:txBody>
        </p:sp>
      </p:grpSp>
      <p:cxnSp>
        <p:nvCxnSpPr>
          <p:cNvPr id="18" name="Straight Connector 17"/>
          <p:cNvCxnSpPr/>
          <p:nvPr/>
        </p:nvCxnSpPr>
        <p:spPr>
          <a:xfrm>
            <a:off x="919375" y="2540182"/>
            <a:ext cx="398177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TextBox 18"/>
          <p:cNvSpPr txBox="1"/>
          <p:nvPr/>
        </p:nvSpPr>
        <p:spPr>
          <a:xfrm>
            <a:off x="5480265" y="3935811"/>
            <a:ext cx="878598" cy="40011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/>
              <a:t>sel</a:t>
            </a:r>
            <a:endParaRPr lang="en-US" sz="2000" i="1" baseline="-25000" dirty="0"/>
          </a:p>
        </p:txBody>
      </p:sp>
      <p:sp>
        <p:nvSpPr>
          <p:cNvPr id="20" name="Rounded Rectangle 19"/>
          <p:cNvSpPr/>
          <p:nvPr/>
        </p:nvSpPr>
        <p:spPr>
          <a:xfrm>
            <a:off x="4901145" y="1729068"/>
            <a:ext cx="2036838" cy="2017126"/>
          </a:xfrm>
          <a:prstGeom prst="roundRect">
            <a:avLst/>
          </a:prstGeom>
          <a:noFill/>
          <a:ln w="762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5188072" y="2710976"/>
            <a:ext cx="259649" cy="2596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5944121" y="2221655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>
            <a:stCxn id="23" idx="7"/>
            <a:endCxn id="25" idx="2"/>
          </p:cNvCxnSpPr>
          <p:nvPr/>
        </p:nvCxnSpPr>
        <p:spPr>
          <a:xfrm flipV="1">
            <a:off x="5409696" y="2351480"/>
            <a:ext cx="534425" cy="397521"/>
          </a:xfrm>
          <a:prstGeom prst="straightConnector1">
            <a:avLst/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Arc 31"/>
          <p:cNvSpPr/>
          <p:nvPr/>
        </p:nvSpPr>
        <p:spPr>
          <a:xfrm>
            <a:off x="5968094" y="1929537"/>
            <a:ext cx="209450" cy="335120"/>
          </a:xfrm>
          <a:prstGeom prst="arc">
            <a:avLst>
              <a:gd name="adj1" fmla="val 6997998"/>
              <a:gd name="adj2" fmla="val 3360527"/>
            </a:avLst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/>
          <p:nvPr/>
        </p:nvCxnSpPr>
        <p:spPr>
          <a:xfrm>
            <a:off x="923354" y="3065172"/>
            <a:ext cx="3977791" cy="0"/>
          </a:xfrm>
          <a:prstGeom prst="line">
            <a:avLst/>
          </a:prstGeom>
          <a:noFill/>
          <a:ln w="38100" cap="rnd">
            <a:solidFill>
              <a:schemeClr val="tx1"/>
            </a:solidFill>
            <a:round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937983" y="2544460"/>
            <a:ext cx="4011176" cy="0"/>
          </a:xfrm>
          <a:prstGeom prst="line">
            <a:avLst/>
          </a:prstGeom>
          <a:noFill/>
          <a:ln w="38100" cap="rnd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937983" y="3069450"/>
            <a:ext cx="3979159" cy="0"/>
          </a:xfrm>
          <a:prstGeom prst="line">
            <a:avLst/>
          </a:prstGeom>
          <a:noFill/>
          <a:ln w="38100" cap="rnd">
            <a:solidFill>
              <a:schemeClr val="tx1"/>
            </a:solidFill>
            <a:round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9" name="Oval 68"/>
          <p:cNvSpPr/>
          <p:nvPr/>
        </p:nvSpPr>
        <p:spPr>
          <a:xfrm>
            <a:off x="5944121" y="3196429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Arc 69"/>
          <p:cNvSpPr/>
          <p:nvPr/>
        </p:nvSpPr>
        <p:spPr>
          <a:xfrm>
            <a:off x="5968094" y="2904311"/>
            <a:ext cx="209450" cy="335120"/>
          </a:xfrm>
          <a:prstGeom prst="arc">
            <a:avLst>
              <a:gd name="adj1" fmla="val 6997998"/>
              <a:gd name="adj2" fmla="val 3360527"/>
            </a:avLst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Arrow Connector 70"/>
          <p:cNvCxnSpPr>
            <a:stCxn id="23" idx="5"/>
            <a:endCxn id="69" idx="2"/>
          </p:cNvCxnSpPr>
          <p:nvPr/>
        </p:nvCxnSpPr>
        <p:spPr>
          <a:xfrm>
            <a:off x="5409696" y="2932600"/>
            <a:ext cx="534425" cy="393654"/>
          </a:xfrm>
          <a:prstGeom prst="straightConnector1">
            <a:avLst/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6" name="Straight Arrow Connector 75"/>
          <p:cNvCxnSpPr>
            <a:endCxn id="23" idx="1"/>
          </p:cNvCxnSpPr>
          <p:nvPr/>
        </p:nvCxnSpPr>
        <p:spPr>
          <a:xfrm>
            <a:off x="5121667" y="2547456"/>
            <a:ext cx="104430" cy="201545"/>
          </a:xfrm>
          <a:prstGeom prst="straightConnector1">
            <a:avLst/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2" name="Snip Diagonal Corner Rectangle 91"/>
          <p:cNvSpPr/>
          <p:nvPr/>
        </p:nvSpPr>
        <p:spPr>
          <a:xfrm>
            <a:off x="5999756" y="2292579"/>
            <a:ext cx="156181" cy="117136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3" name="Snip Diagonal Corner Rectangle 92"/>
          <p:cNvSpPr/>
          <p:nvPr/>
        </p:nvSpPr>
        <p:spPr>
          <a:xfrm>
            <a:off x="5999756" y="3267353"/>
            <a:ext cx="156181" cy="117136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2" name="Straight Connector 21"/>
          <p:cNvCxnSpPr/>
          <p:nvPr/>
        </p:nvCxnSpPr>
        <p:spPr>
          <a:xfrm>
            <a:off x="4270829" y="4107543"/>
            <a:ext cx="0" cy="1230939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497002" y="4107543"/>
            <a:ext cx="0" cy="1230939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5789739" y="4395713"/>
            <a:ext cx="259649" cy="2596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361988" y="4328448"/>
                <a:ext cx="197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1988" y="4328448"/>
                <a:ext cx="197170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33333" r="-33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8943571" y="4323795"/>
                <a:ext cx="197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571" y="4323795"/>
                <a:ext cx="197170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34375" r="-375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Transition: &lt;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dirty="0"/>
                  <a:t>,      ,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&gt;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&lt;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     }</m:t>
                    </m:r>
                  </m:oMath>
                </a14:m>
                <a:r>
                  <a:rPr lang="en-US" dirty="0"/>
                  <a:t>,      ,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&gt;</a:t>
                </a:r>
              </a:p>
            </p:txBody>
          </p:sp>
        </mc:Choice>
        <mc:Fallback xmlns="">
          <p:sp>
            <p:nvSpPr>
              <p:cNvPr id="4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 rotWithShape="0">
                <a:blip r:embed="rId4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Oval 48"/>
          <p:cNvSpPr/>
          <p:nvPr/>
        </p:nvSpPr>
        <p:spPr>
          <a:xfrm>
            <a:off x="3364039" y="5513313"/>
            <a:ext cx="259649" cy="2596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5789738" y="5513312"/>
            <a:ext cx="259649" cy="2596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Snip Diagonal Corner Rectangle 51"/>
          <p:cNvSpPr/>
          <p:nvPr/>
        </p:nvSpPr>
        <p:spPr>
          <a:xfrm>
            <a:off x="5104896" y="5513312"/>
            <a:ext cx="304800" cy="228600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9292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Alarm – Cartesian Abstraction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92370" y="2321618"/>
            <a:ext cx="536674" cy="1348689"/>
            <a:chOff x="2263676" y="3122863"/>
            <a:chExt cx="536674" cy="1348689"/>
          </a:xfrm>
        </p:grpSpPr>
        <p:grpSp>
          <p:nvGrpSpPr>
            <p:cNvPr id="5" name="Group 4"/>
            <p:cNvGrpSpPr/>
            <p:nvPr/>
          </p:nvGrpSpPr>
          <p:grpSpPr>
            <a:xfrm>
              <a:off x="2263676" y="3122863"/>
              <a:ext cx="536674" cy="974774"/>
              <a:chOff x="2071868" y="1909823"/>
              <a:chExt cx="850740" cy="154522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2071868" y="1909823"/>
                <a:ext cx="850740" cy="1545220"/>
              </a:xfrm>
              <a:prstGeom prst="rect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/>
              <p:cNvCxnSpPr/>
              <p:nvPr/>
            </p:nvCxnSpPr>
            <p:spPr>
              <a:xfrm>
                <a:off x="2303025" y="2569290"/>
                <a:ext cx="388427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2467819" y="3088511"/>
                <a:ext cx="58838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2303025" y="2256870"/>
                <a:ext cx="388427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2326392" y="4071442"/>
              <a:ext cx="4112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/>
                <a:t>h</a:t>
              </a:r>
              <a:r>
                <a:rPr lang="en-US" sz="2000" i="1" baseline="-25000" dirty="0"/>
                <a:t>0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0972800" y="2321618"/>
            <a:ext cx="536674" cy="1348689"/>
            <a:chOff x="2263676" y="3122863"/>
            <a:chExt cx="536674" cy="1348689"/>
          </a:xfrm>
        </p:grpSpPr>
        <p:grpSp>
          <p:nvGrpSpPr>
            <p:cNvPr id="12" name="Group 11"/>
            <p:cNvGrpSpPr/>
            <p:nvPr/>
          </p:nvGrpSpPr>
          <p:grpSpPr>
            <a:xfrm>
              <a:off x="2263676" y="3122863"/>
              <a:ext cx="536674" cy="974774"/>
              <a:chOff x="2071868" y="1909823"/>
              <a:chExt cx="850740" cy="154522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2071868" y="1909823"/>
                <a:ext cx="850740" cy="1545220"/>
              </a:xfrm>
              <a:prstGeom prst="rect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Connector 14"/>
              <p:cNvCxnSpPr/>
              <p:nvPr/>
            </p:nvCxnSpPr>
            <p:spPr>
              <a:xfrm>
                <a:off x="2303025" y="2569290"/>
                <a:ext cx="388427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467819" y="3088511"/>
                <a:ext cx="58838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303025" y="2256870"/>
                <a:ext cx="388427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" name="TextBox 12"/>
            <p:cNvSpPr txBox="1"/>
            <p:nvPr/>
          </p:nvSpPr>
          <p:spPr>
            <a:xfrm>
              <a:off x="2326392" y="4071442"/>
              <a:ext cx="4112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/>
                <a:t>h</a:t>
              </a:r>
              <a:r>
                <a:rPr lang="en-US" sz="2000" i="1" baseline="-25000" dirty="0"/>
                <a:t>1</a:t>
              </a:r>
            </a:p>
          </p:txBody>
        </p:sp>
      </p:grpSp>
      <p:cxnSp>
        <p:nvCxnSpPr>
          <p:cNvPr id="18" name="Straight Connector 17"/>
          <p:cNvCxnSpPr/>
          <p:nvPr/>
        </p:nvCxnSpPr>
        <p:spPr>
          <a:xfrm>
            <a:off x="919375" y="2540182"/>
            <a:ext cx="398177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TextBox 18"/>
          <p:cNvSpPr txBox="1"/>
          <p:nvPr/>
        </p:nvSpPr>
        <p:spPr>
          <a:xfrm>
            <a:off x="5480265" y="3935811"/>
            <a:ext cx="878598" cy="40011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/>
              <a:t>sel</a:t>
            </a:r>
            <a:endParaRPr lang="en-US" sz="2000" i="1" baseline="-25000" dirty="0"/>
          </a:p>
        </p:txBody>
      </p:sp>
      <p:sp>
        <p:nvSpPr>
          <p:cNvPr id="20" name="Rounded Rectangle 19"/>
          <p:cNvSpPr/>
          <p:nvPr/>
        </p:nvSpPr>
        <p:spPr>
          <a:xfrm>
            <a:off x="4901145" y="1729068"/>
            <a:ext cx="2036838" cy="2017126"/>
          </a:xfrm>
          <a:prstGeom prst="roundRect">
            <a:avLst/>
          </a:prstGeom>
          <a:noFill/>
          <a:ln w="762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5188072" y="2710976"/>
            <a:ext cx="259649" cy="2596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5944121" y="2221655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>
            <a:stCxn id="23" idx="7"/>
            <a:endCxn id="25" idx="2"/>
          </p:cNvCxnSpPr>
          <p:nvPr/>
        </p:nvCxnSpPr>
        <p:spPr>
          <a:xfrm flipV="1">
            <a:off x="5409696" y="2351480"/>
            <a:ext cx="534425" cy="397521"/>
          </a:xfrm>
          <a:prstGeom prst="straightConnector1">
            <a:avLst/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Arc 31"/>
          <p:cNvSpPr/>
          <p:nvPr/>
        </p:nvSpPr>
        <p:spPr>
          <a:xfrm>
            <a:off x="5968094" y="1929537"/>
            <a:ext cx="209450" cy="335120"/>
          </a:xfrm>
          <a:prstGeom prst="arc">
            <a:avLst>
              <a:gd name="adj1" fmla="val 6997998"/>
              <a:gd name="adj2" fmla="val 3360527"/>
            </a:avLst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/>
          <p:nvPr/>
        </p:nvCxnSpPr>
        <p:spPr>
          <a:xfrm>
            <a:off x="923354" y="3065172"/>
            <a:ext cx="3977791" cy="0"/>
          </a:xfrm>
          <a:prstGeom prst="line">
            <a:avLst/>
          </a:prstGeom>
          <a:noFill/>
          <a:ln w="38100" cap="rnd">
            <a:solidFill>
              <a:schemeClr val="tx1"/>
            </a:solidFill>
            <a:round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937983" y="2544460"/>
            <a:ext cx="4011176" cy="0"/>
          </a:xfrm>
          <a:prstGeom prst="line">
            <a:avLst/>
          </a:prstGeom>
          <a:noFill/>
          <a:ln w="38100" cap="rnd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937983" y="3069450"/>
            <a:ext cx="3979159" cy="0"/>
          </a:xfrm>
          <a:prstGeom prst="line">
            <a:avLst/>
          </a:prstGeom>
          <a:noFill/>
          <a:ln w="38100" cap="rnd">
            <a:solidFill>
              <a:schemeClr val="tx1"/>
            </a:solidFill>
            <a:round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9" name="Oval 68"/>
          <p:cNvSpPr/>
          <p:nvPr/>
        </p:nvSpPr>
        <p:spPr>
          <a:xfrm>
            <a:off x="5944121" y="3196429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Arc 69"/>
          <p:cNvSpPr/>
          <p:nvPr/>
        </p:nvSpPr>
        <p:spPr>
          <a:xfrm>
            <a:off x="5968094" y="2904311"/>
            <a:ext cx="209450" cy="335120"/>
          </a:xfrm>
          <a:prstGeom prst="arc">
            <a:avLst>
              <a:gd name="adj1" fmla="val 6997998"/>
              <a:gd name="adj2" fmla="val 3360527"/>
            </a:avLst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Arrow Connector 70"/>
          <p:cNvCxnSpPr>
            <a:stCxn id="23" idx="5"/>
            <a:endCxn id="69" idx="2"/>
          </p:cNvCxnSpPr>
          <p:nvPr/>
        </p:nvCxnSpPr>
        <p:spPr>
          <a:xfrm>
            <a:off x="5409696" y="2932600"/>
            <a:ext cx="534425" cy="393654"/>
          </a:xfrm>
          <a:prstGeom prst="straightConnector1">
            <a:avLst/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6" name="Straight Arrow Connector 75"/>
          <p:cNvCxnSpPr>
            <a:endCxn id="23" idx="1"/>
          </p:cNvCxnSpPr>
          <p:nvPr/>
        </p:nvCxnSpPr>
        <p:spPr>
          <a:xfrm>
            <a:off x="5121667" y="2547456"/>
            <a:ext cx="104430" cy="201545"/>
          </a:xfrm>
          <a:prstGeom prst="straightConnector1">
            <a:avLst/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2" name="Snip Diagonal Corner Rectangle 91"/>
          <p:cNvSpPr/>
          <p:nvPr/>
        </p:nvSpPr>
        <p:spPr>
          <a:xfrm>
            <a:off x="5999756" y="2292579"/>
            <a:ext cx="156181" cy="117136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3" name="Snip Diagonal Corner Rectangle 92"/>
          <p:cNvSpPr/>
          <p:nvPr/>
        </p:nvSpPr>
        <p:spPr>
          <a:xfrm>
            <a:off x="5999756" y="3267353"/>
            <a:ext cx="156181" cy="117136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2" name="Straight Connector 21"/>
          <p:cNvCxnSpPr/>
          <p:nvPr/>
        </p:nvCxnSpPr>
        <p:spPr>
          <a:xfrm>
            <a:off x="4270829" y="4107543"/>
            <a:ext cx="0" cy="1230939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497002" y="4107543"/>
            <a:ext cx="0" cy="1230939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5789739" y="4395713"/>
            <a:ext cx="259649" cy="2596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361988" y="4328448"/>
                <a:ext cx="197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1988" y="4328448"/>
                <a:ext cx="197170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33333" r="-33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8943571" y="4323795"/>
                <a:ext cx="197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571" y="4323795"/>
                <a:ext cx="197170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34375" r="-375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Transition: &lt;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dirty="0"/>
                  <a:t>,      ,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&gt;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&lt;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     }</m:t>
                    </m:r>
                  </m:oMath>
                </a14:m>
                <a:r>
                  <a:rPr lang="en-US" dirty="0"/>
                  <a:t>,      ,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&gt;</a:t>
                </a:r>
              </a:p>
            </p:txBody>
          </p:sp>
        </mc:Choice>
        <mc:Fallback xmlns="">
          <p:sp>
            <p:nvSpPr>
              <p:cNvPr id="4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 rotWithShape="0">
                <a:blip r:embed="rId4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Oval 48"/>
          <p:cNvSpPr/>
          <p:nvPr/>
        </p:nvSpPr>
        <p:spPr>
          <a:xfrm>
            <a:off x="3364039" y="5513313"/>
            <a:ext cx="259649" cy="2596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5789738" y="5513312"/>
            <a:ext cx="259649" cy="2596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Snip Diagonal Corner Rectangle 51"/>
          <p:cNvSpPr/>
          <p:nvPr/>
        </p:nvSpPr>
        <p:spPr>
          <a:xfrm>
            <a:off x="5104896" y="5513312"/>
            <a:ext cx="304800" cy="228600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1991534" y="4478774"/>
                <a:ext cx="9380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{     }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34" y="4478774"/>
                <a:ext cx="938077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Snip Diagonal Corner Rectangle 52"/>
          <p:cNvSpPr/>
          <p:nvPr/>
        </p:nvSpPr>
        <p:spPr>
          <a:xfrm>
            <a:off x="2308173" y="4650948"/>
            <a:ext cx="304800" cy="228600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4" name="Snip Diagonal Corner Rectangle 53"/>
          <p:cNvSpPr/>
          <p:nvPr/>
        </p:nvSpPr>
        <p:spPr>
          <a:xfrm>
            <a:off x="4298399" y="2240954"/>
            <a:ext cx="304800" cy="228600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5734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Alarm – Cartesian Abstraction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92370" y="2321618"/>
            <a:ext cx="536674" cy="1348689"/>
            <a:chOff x="2263676" y="3122863"/>
            <a:chExt cx="536674" cy="1348689"/>
          </a:xfrm>
        </p:grpSpPr>
        <p:grpSp>
          <p:nvGrpSpPr>
            <p:cNvPr id="5" name="Group 4"/>
            <p:cNvGrpSpPr/>
            <p:nvPr/>
          </p:nvGrpSpPr>
          <p:grpSpPr>
            <a:xfrm>
              <a:off x="2263676" y="3122863"/>
              <a:ext cx="536674" cy="974774"/>
              <a:chOff x="2071868" y="1909823"/>
              <a:chExt cx="850740" cy="154522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2071868" y="1909823"/>
                <a:ext cx="850740" cy="1545220"/>
              </a:xfrm>
              <a:prstGeom prst="rect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/>
              <p:cNvCxnSpPr/>
              <p:nvPr/>
            </p:nvCxnSpPr>
            <p:spPr>
              <a:xfrm>
                <a:off x="2303025" y="2569290"/>
                <a:ext cx="388427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2467819" y="3088511"/>
                <a:ext cx="58838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2303025" y="2256870"/>
                <a:ext cx="388427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2326392" y="4071442"/>
              <a:ext cx="4112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/>
                <a:t>h</a:t>
              </a:r>
              <a:r>
                <a:rPr lang="en-US" sz="2000" i="1" baseline="-25000" dirty="0"/>
                <a:t>0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0972800" y="2321618"/>
            <a:ext cx="536674" cy="1348689"/>
            <a:chOff x="2263676" y="3122863"/>
            <a:chExt cx="536674" cy="1348689"/>
          </a:xfrm>
        </p:grpSpPr>
        <p:grpSp>
          <p:nvGrpSpPr>
            <p:cNvPr id="12" name="Group 11"/>
            <p:cNvGrpSpPr/>
            <p:nvPr/>
          </p:nvGrpSpPr>
          <p:grpSpPr>
            <a:xfrm>
              <a:off x="2263676" y="3122863"/>
              <a:ext cx="536674" cy="974774"/>
              <a:chOff x="2071868" y="1909823"/>
              <a:chExt cx="850740" cy="154522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2071868" y="1909823"/>
                <a:ext cx="850740" cy="1545220"/>
              </a:xfrm>
              <a:prstGeom prst="rect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Connector 14"/>
              <p:cNvCxnSpPr/>
              <p:nvPr/>
            </p:nvCxnSpPr>
            <p:spPr>
              <a:xfrm>
                <a:off x="2303025" y="2569290"/>
                <a:ext cx="388427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467819" y="3088511"/>
                <a:ext cx="58838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303025" y="2256870"/>
                <a:ext cx="388427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" name="TextBox 12"/>
            <p:cNvSpPr txBox="1"/>
            <p:nvPr/>
          </p:nvSpPr>
          <p:spPr>
            <a:xfrm>
              <a:off x="2326392" y="4071442"/>
              <a:ext cx="4112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/>
                <a:t>h</a:t>
              </a:r>
              <a:r>
                <a:rPr lang="en-US" sz="2000" i="1" baseline="-25000" dirty="0"/>
                <a:t>1</a:t>
              </a:r>
            </a:p>
          </p:txBody>
        </p:sp>
      </p:grpSp>
      <p:cxnSp>
        <p:nvCxnSpPr>
          <p:cNvPr id="18" name="Straight Connector 17"/>
          <p:cNvCxnSpPr/>
          <p:nvPr/>
        </p:nvCxnSpPr>
        <p:spPr>
          <a:xfrm>
            <a:off x="919375" y="2540182"/>
            <a:ext cx="398177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TextBox 18"/>
          <p:cNvSpPr txBox="1"/>
          <p:nvPr/>
        </p:nvSpPr>
        <p:spPr>
          <a:xfrm>
            <a:off x="5480265" y="3935811"/>
            <a:ext cx="878598" cy="40011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/>
              <a:t>sel</a:t>
            </a:r>
            <a:endParaRPr lang="en-US" sz="2000" i="1" baseline="-25000" dirty="0"/>
          </a:p>
        </p:txBody>
      </p:sp>
      <p:sp>
        <p:nvSpPr>
          <p:cNvPr id="20" name="Rounded Rectangle 19"/>
          <p:cNvSpPr/>
          <p:nvPr/>
        </p:nvSpPr>
        <p:spPr>
          <a:xfrm>
            <a:off x="4901145" y="1729068"/>
            <a:ext cx="2036838" cy="2017126"/>
          </a:xfrm>
          <a:prstGeom prst="roundRect">
            <a:avLst/>
          </a:prstGeom>
          <a:noFill/>
          <a:ln w="762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5188072" y="2710976"/>
            <a:ext cx="259649" cy="2596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5944121" y="2221655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>
            <a:stCxn id="23" idx="7"/>
            <a:endCxn id="25" idx="2"/>
          </p:cNvCxnSpPr>
          <p:nvPr/>
        </p:nvCxnSpPr>
        <p:spPr>
          <a:xfrm flipV="1">
            <a:off x="5409696" y="2351480"/>
            <a:ext cx="534425" cy="397521"/>
          </a:xfrm>
          <a:prstGeom prst="straightConnector1">
            <a:avLst/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Arc 31"/>
          <p:cNvSpPr/>
          <p:nvPr/>
        </p:nvSpPr>
        <p:spPr>
          <a:xfrm>
            <a:off x="5968094" y="1929537"/>
            <a:ext cx="209450" cy="335120"/>
          </a:xfrm>
          <a:prstGeom prst="arc">
            <a:avLst>
              <a:gd name="adj1" fmla="val 6997998"/>
              <a:gd name="adj2" fmla="val 3360527"/>
            </a:avLst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/>
          <p:nvPr/>
        </p:nvCxnSpPr>
        <p:spPr>
          <a:xfrm>
            <a:off x="923354" y="3065172"/>
            <a:ext cx="3977791" cy="0"/>
          </a:xfrm>
          <a:prstGeom prst="line">
            <a:avLst/>
          </a:prstGeom>
          <a:noFill/>
          <a:ln w="38100" cap="rnd">
            <a:solidFill>
              <a:schemeClr val="tx1"/>
            </a:solidFill>
            <a:round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937983" y="2544460"/>
            <a:ext cx="4011176" cy="0"/>
          </a:xfrm>
          <a:prstGeom prst="line">
            <a:avLst/>
          </a:prstGeom>
          <a:noFill/>
          <a:ln w="38100" cap="rnd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937983" y="3069450"/>
            <a:ext cx="3979159" cy="0"/>
          </a:xfrm>
          <a:prstGeom prst="line">
            <a:avLst/>
          </a:prstGeom>
          <a:noFill/>
          <a:ln w="38100" cap="rnd">
            <a:solidFill>
              <a:schemeClr val="tx1"/>
            </a:solidFill>
            <a:round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9" name="Oval 68"/>
          <p:cNvSpPr/>
          <p:nvPr/>
        </p:nvSpPr>
        <p:spPr>
          <a:xfrm>
            <a:off x="5944121" y="3196429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Arc 69"/>
          <p:cNvSpPr/>
          <p:nvPr/>
        </p:nvSpPr>
        <p:spPr>
          <a:xfrm>
            <a:off x="5968094" y="2904311"/>
            <a:ext cx="209450" cy="335120"/>
          </a:xfrm>
          <a:prstGeom prst="arc">
            <a:avLst>
              <a:gd name="adj1" fmla="val 6997998"/>
              <a:gd name="adj2" fmla="val 3360527"/>
            </a:avLst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Arrow Connector 70"/>
          <p:cNvCxnSpPr>
            <a:stCxn id="23" idx="5"/>
            <a:endCxn id="69" idx="2"/>
          </p:cNvCxnSpPr>
          <p:nvPr/>
        </p:nvCxnSpPr>
        <p:spPr>
          <a:xfrm>
            <a:off x="5409696" y="2932600"/>
            <a:ext cx="534425" cy="393654"/>
          </a:xfrm>
          <a:prstGeom prst="straightConnector1">
            <a:avLst/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6" name="Straight Arrow Connector 75"/>
          <p:cNvCxnSpPr>
            <a:endCxn id="23" idx="1"/>
          </p:cNvCxnSpPr>
          <p:nvPr/>
        </p:nvCxnSpPr>
        <p:spPr>
          <a:xfrm>
            <a:off x="5121667" y="2547456"/>
            <a:ext cx="104430" cy="201545"/>
          </a:xfrm>
          <a:prstGeom prst="straightConnector1">
            <a:avLst/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2" name="Snip Diagonal Corner Rectangle 91"/>
          <p:cNvSpPr/>
          <p:nvPr/>
        </p:nvSpPr>
        <p:spPr>
          <a:xfrm>
            <a:off x="5999756" y="2292579"/>
            <a:ext cx="156181" cy="117136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3" name="Snip Diagonal Corner Rectangle 92"/>
          <p:cNvSpPr/>
          <p:nvPr/>
        </p:nvSpPr>
        <p:spPr>
          <a:xfrm>
            <a:off x="5999756" y="3267353"/>
            <a:ext cx="156181" cy="117136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2" name="Straight Connector 21"/>
          <p:cNvCxnSpPr/>
          <p:nvPr/>
        </p:nvCxnSpPr>
        <p:spPr>
          <a:xfrm>
            <a:off x="4270829" y="4107543"/>
            <a:ext cx="0" cy="1230939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497002" y="4107543"/>
            <a:ext cx="0" cy="1230939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5789739" y="4395713"/>
            <a:ext cx="259649" cy="2596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361988" y="4328448"/>
                <a:ext cx="197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1988" y="4328448"/>
                <a:ext cx="197170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33333" r="-33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8943571" y="4323795"/>
                <a:ext cx="197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571" y="4323795"/>
                <a:ext cx="197170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34375" r="-375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Transition: &lt;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dirty="0"/>
                  <a:t>,      ,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&gt;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&lt;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     }</m:t>
                    </m:r>
                  </m:oMath>
                </a14:m>
                <a:r>
                  <a:rPr lang="en-US" dirty="0"/>
                  <a:t>,      ,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&gt;</a:t>
                </a:r>
              </a:p>
            </p:txBody>
          </p:sp>
        </mc:Choice>
        <mc:Fallback xmlns="">
          <p:sp>
            <p:nvSpPr>
              <p:cNvPr id="4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 rotWithShape="0">
                <a:blip r:embed="rId4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Oval 48"/>
          <p:cNvSpPr/>
          <p:nvPr/>
        </p:nvSpPr>
        <p:spPr>
          <a:xfrm>
            <a:off x="3364039" y="5513313"/>
            <a:ext cx="259649" cy="2596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Snip Diagonal Corner Rectangle 51"/>
          <p:cNvSpPr/>
          <p:nvPr/>
        </p:nvSpPr>
        <p:spPr>
          <a:xfrm>
            <a:off x="5104896" y="5513312"/>
            <a:ext cx="304800" cy="228600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1991534" y="4478774"/>
                <a:ext cx="9380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{     }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34" y="4478774"/>
                <a:ext cx="938077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Snip Diagonal Corner Rectangle 52"/>
          <p:cNvSpPr/>
          <p:nvPr/>
        </p:nvSpPr>
        <p:spPr>
          <a:xfrm>
            <a:off x="2308173" y="4650948"/>
            <a:ext cx="304800" cy="228600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5" name="Oval 54"/>
          <p:cNvSpPr/>
          <p:nvPr/>
        </p:nvSpPr>
        <p:spPr>
          <a:xfrm>
            <a:off x="5789738" y="5513312"/>
            <a:ext cx="259649" cy="2596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6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Alarm – Cartesian Abstraction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92370" y="2321618"/>
            <a:ext cx="536674" cy="1348689"/>
            <a:chOff x="2263676" y="3122863"/>
            <a:chExt cx="536674" cy="1348689"/>
          </a:xfrm>
        </p:grpSpPr>
        <p:grpSp>
          <p:nvGrpSpPr>
            <p:cNvPr id="5" name="Group 4"/>
            <p:cNvGrpSpPr/>
            <p:nvPr/>
          </p:nvGrpSpPr>
          <p:grpSpPr>
            <a:xfrm>
              <a:off x="2263676" y="3122863"/>
              <a:ext cx="536674" cy="974774"/>
              <a:chOff x="2071868" y="1909823"/>
              <a:chExt cx="850740" cy="154522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2071868" y="1909823"/>
                <a:ext cx="850740" cy="1545220"/>
              </a:xfrm>
              <a:prstGeom prst="rect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/>
              <p:cNvCxnSpPr/>
              <p:nvPr/>
            </p:nvCxnSpPr>
            <p:spPr>
              <a:xfrm>
                <a:off x="2303025" y="2569290"/>
                <a:ext cx="388427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2467819" y="3088511"/>
                <a:ext cx="58838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2303025" y="2256870"/>
                <a:ext cx="388427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2326392" y="4071442"/>
              <a:ext cx="4112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/>
                <a:t>h</a:t>
              </a:r>
              <a:r>
                <a:rPr lang="en-US" sz="2000" i="1" baseline="-25000" dirty="0"/>
                <a:t>0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0972800" y="2321618"/>
            <a:ext cx="536674" cy="1348689"/>
            <a:chOff x="2263676" y="3122863"/>
            <a:chExt cx="536674" cy="1348689"/>
          </a:xfrm>
        </p:grpSpPr>
        <p:grpSp>
          <p:nvGrpSpPr>
            <p:cNvPr id="12" name="Group 11"/>
            <p:cNvGrpSpPr/>
            <p:nvPr/>
          </p:nvGrpSpPr>
          <p:grpSpPr>
            <a:xfrm>
              <a:off x="2263676" y="3122863"/>
              <a:ext cx="536674" cy="974774"/>
              <a:chOff x="2071868" y="1909823"/>
              <a:chExt cx="850740" cy="154522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2071868" y="1909823"/>
                <a:ext cx="850740" cy="1545220"/>
              </a:xfrm>
              <a:prstGeom prst="rect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Connector 14"/>
              <p:cNvCxnSpPr/>
              <p:nvPr/>
            </p:nvCxnSpPr>
            <p:spPr>
              <a:xfrm>
                <a:off x="2303025" y="2569290"/>
                <a:ext cx="388427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467819" y="3088511"/>
                <a:ext cx="58838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303025" y="2256870"/>
                <a:ext cx="388427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" name="TextBox 12"/>
            <p:cNvSpPr txBox="1"/>
            <p:nvPr/>
          </p:nvSpPr>
          <p:spPr>
            <a:xfrm>
              <a:off x="2326392" y="4071442"/>
              <a:ext cx="4112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/>
                <a:t>h</a:t>
              </a:r>
              <a:r>
                <a:rPr lang="en-US" sz="2000" i="1" baseline="-25000" dirty="0"/>
                <a:t>1</a:t>
              </a:r>
            </a:p>
          </p:txBody>
        </p:sp>
      </p:grpSp>
      <p:cxnSp>
        <p:nvCxnSpPr>
          <p:cNvPr id="18" name="Straight Connector 17"/>
          <p:cNvCxnSpPr/>
          <p:nvPr/>
        </p:nvCxnSpPr>
        <p:spPr>
          <a:xfrm>
            <a:off x="919375" y="2540182"/>
            <a:ext cx="398177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TextBox 18"/>
          <p:cNvSpPr txBox="1"/>
          <p:nvPr/>
        </p:nvSpPr>
        <p:spPr>
          <a:xfrm>
            <a:off x="5480265" y="3935811"/>
            <a:ext cx="878598" cy="40011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/>
              <a:t>sel</a:t>
            </a:r>
            <a:endParaRPr lang="en-US" sz="2000" i="1" baseline="-25000" dirty="0"/>
          </a:p>
        </p:txBody>
      </p:sp>
      <p:sp>
        <p:nvSpPr>
          <p:cNvPr id="20" name="Rounded Rectangle 19"/>
          <p:cNvSpPr/>
          <p:nvPr/>
        </p:nvSpPr>
        <p:spPr>
          <a:xfrm>
            <a:off x="4901145" y="1729068"/>
            <a:ext cx="2036838" cy="2017126"/>
          </a:xfrm>
          <a:prstGeom prst="roundRect">
            <a:avLst/>
          </a:prstGeom>
          <a:noFill/>
          <a:ln w="762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5188072" y="2710976"/>
            <a:ext cx="259649" cy="2596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5944121" y="2221655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>
            <a:stCxn id="23" idx="7"/>
            <a:endCxn id="25" idx="2"/>
          </p:cNvCxnSpPr>
          <p:nvPr/>
        </p:nvCxnSpPr>
        <p:spPr>
          <a:xfrm flipV="1">
            <a:off x="5409696" y="2351480"/>
            <a:ext cx="534425" cy="397521"/>
          </a:xfrm>
          <a:prstGeom prst="straightConnector1">
            <a:avLst/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Arc 31"/>
          <p:cNvSpPr/>
          <p:nvPr/>
        </p:nvSpPr>
        <p:spPr>
          <a:xfrm>
            <a:off x="5968094" y="1929537"/>
            <a:ext cx="209450" cy="335120"/>
          </a:xfrm>
          <a:prstGeom prst="arc">
            <a:avLst>
              <a:gd name="adj1" fmla="val 6997998"/>
              <a:gd name="adj2" fmla="val 3360527"/>
            </a:avLst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/>
          <p:nvPr/>
        </p:nvCxnSpPr>
        <p:spPr>
          <a:xfrm>
            <a:off x="923354" y="3065172"/>
            <a:ext cx="3977791" cy="0"/>
          </a:xfrm>
          <a:prstGeom prst="line">
            <a:avLst/>
          </a:prstGeom>
          <a:noFill/>
          <a:ln w="38100" cap="rnd">
            <a:solidFill>
              <a:schemeClr val="tx1"/>
            </a:solidFill>
            <a:round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937983" y="2544460"/>
            <a:ext cx="4011176" cy="0"/>
          </a:xfrm>
          <a:prstGeom prst="line">
            <a:avLst/>
          </a:prstGeom>
          <a:noFill/>
          <a:ln w="38100" cap="rnd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937983" y="3069450"/>
            <a:ext cx="3979159" cy="0"/>
          </a:xfrm>
          <a:prstGeom prst="line">
            <a:avLst/>
          </a:prstGeom>
          <a:noFill/>
          <a:ln w="38100" cap="rnd">
            <a:solidFill>
              <a:schemeClr val="tx1"/>
            </a:solidFill>
            <a:round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9" name="Oval 68"/>
          <p:cNvSpPr/>
          <p:nvPr/>
        </p:nvSpPr>
        <p:spPr>
          <a:xfrm>
            <a:off x="5944121" y="3196429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Arc 69"/>
          <p:cNvSpPr/>
          <p:nvPr/>
        </p:nvSpPr>
        <p:spPr>
          <a:xfrm>
            <a:off x="5968094" y="2904311"/>
            <a:ext cx="209450" cy="335120"/>
          </a:xfrm>
          <a:prstGeom prst="arc">
            <a:avLst>
              <a:gd name="adj1" fmla="val 6997998"/>
              <a:gd name="adj2" fmla="val 3360527"/>
            </a:avLst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Arrow Connector 70"/>
          <p:cNvCxnSpPr>
            <a:stCxn id="23" idx="5"/>
            <a:endCxn id="69" idx="2"/>
          </p:cNvCxnSpPr>
          <p:nvPr/>
        </p:nvCxnSpPr>
        <p:spPr>
          <a:xfrm>
            <a:off x="5409696" y="2932600"/>
            <a:ext cx="534425" cy="393654"/>
          </a:xfrm>
          <a:prstGeom prst="straightConnector1">
            <a:avLst/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6" name="Straight Arrow Connector 75"/>
          <p:cNvCxnSpPr>
            <a:endCxn id="23" idx="1"/>
          </p:cNvCxnSpPr>
          <p:nvPr/>
        </p:nvCxnSpPr>
        <p:spPr>
          <a:xfrm>
            <a:off x="5121667" y="2547456"/>
            <a:ext cx="104430" cy="201545"/>
          </a:xfrm>
          <a:prstGeom prst="straightConnector1">
            <a:avLst/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2" name="Snip Diagonal Corner Rectangle 91"/>
          <p:cNvSpPr/>
          <p:nvPr/>
        </p:nvSpPr>
        <p:spPr>
          <a:xfrm>
            <a:off x="5999756" y="2292579"/>
            <a:ext cx="156181" cy="117136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3" name="Snip Diagonal Corner Rectangle 92"/>
          <p:cNvSpPr/>
          <p:nvPr/>
        </p:nvSpPr>
        <p:spPr>
          <a:xfrm>
            <a:off x="5999756" y="3267353"/>
            <a:ext cx="156181" cy="117136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2" name="Straight Connector 21"/>
          <p:cNvCxnSpPr/>
          <p:nvPr/>
        </p:nvCxnSpPr>
        <p:spPr>
          <a:xfrm>
            <a:off x="4270829" y="4107543"/>
            <a:ext cx="0" cy="1230939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497002" y="4107543"/>
            <a:ext cx="0" cy="1230939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5789739" y="4395713"/>
            <a:ext cx="259649" cy="2596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361988" y="4328448"/>
                <a:ext cx="197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1988" y="4328448"/>
                <a:ext cx="197170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33333" r="-33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8943571" y="4323795"/>
                <a:ext cx="197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571" y="4323795"/>
                <a:ext cx="197170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34375" r="-375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Transition: &lt;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dirty="0"/>
                  <a:t>,      ,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&gt;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&lt;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     }</m:t>
                    </m:r>
                  </m:oMath>
                </a14:m>
                <a:r>
                  <a:rPr lang="en-US" dirty="0"/>
                  <a:t>,      ,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&gt;</a:t>
                </a:r>
              </a:p>
            </p:txBody>
          </p:sp>
        </mc:Choice>
        <mc:Fallback xmlns="">
          <p:sp>
            <p:nvSpPr>
              <p:cNvPr id="4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 rotWithShape="0">
                <a:blip r:embed="rId4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Oval 48"/>
          <p:cNvSpPr/>
          <p:nvPr/>
        </p:nvSpPr>
        <p:spPr>
          <a:xfrm>
            <a:off x="3364039" y="5513313"/>
            <a:ext cx="259649" cy="2596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Snip Diagonal Corner Rectangle 51"/>
          <p:cNvSpPr/>
          <p:nvPr/>
        </p:nvSpPr>
        <p:spPr>
          <a:xfrm>
            <a:off x="5104896" y="5513312"/>
            <a:ext cx="304800" cy="228600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1991534" y="4478774"/>
                <a:ext cx="9380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{     }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34" y="4478774"/>
                <a:ext cx="938077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Snip Diagonal Corner Rectangle 52"/>
          <p:cNvSpPr/>
          <p:nvPr/>
        </p:nvSpPr>
        <p:spPr>
          <a:xfrm>
            <a:off x="2308173" y="4650948"/>
            <a:ext cx="304800" cy="228600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1991534" y="4859743"/>
                <a:ext cx="9380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{     }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34" y="4859743"/>
                <a:ext cx="938077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Snip Diagonal Corner Rectangle 53"/>
          <p:cNvSpPr/>
          <p:nvPr/>
        </p:nvSpPr>
        <p:spPr>
          <a:xfrm>
            <a:off x="2308173" y="5031917"/>
            <a:ext cx="304800" cy="228600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5" name="Oval 54"/>
          <p:cNvSpPr/>
          <p:nvPr/>
        </p:nvSpPr>
        <p:spPr>
          <a:xfrm>
            <a:off x="5789738" y="5513312"/>
            <a:ext cx="259649" cy="2596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Snip Diagonal Corner Rectangle 55"/>
          <p:cNvSpPr/>
          <p:nvPr/>
        </p:nvSpPr>
        <p:spPr>
          <a:xfrm>
            <a:off x="4298399" y="2240954"/>
            <a:ext cx="304800" cy="228600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3204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Alarm – Cartesian Abstraction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92370" y="2321618"/>
            <a:ext cx="536674" cy="1348689"/>
            <a:chOff x="2263676" y="3122863"/>
            <a:chExt cx="536674" cy="1348689"/>
          </a:xfrm>
        </p:grpSpPr>
        <p:grpSp>
          <p:nvGrpSpPr>
            <p:cNvPr id="5" name="Group 4"/>
            <p:cNvGrpSpPr/>
            <p:nvPr/>
          </p:nvGrpSpPr>
          <p:grpSpPr>
            <a:xfrm>
              <a:off x="2263676" y="3122863"/>
              <a:ext cx="536674" cy="974774"/>
              <a:chOff x="2071868" y="1909823"/>
              <a:chExt cx="850740" cy="154522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2071868" y="1909823"/>
                <a:ext cx="850740" cy="1545220"/>
              </a:xfrm>
              <a:prstGeom prst="rect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/>
              <p:cNvCxnSpPr/>
              <p:nvPr/>
            </p:nvCxnSpPr>
            <p:spPr>
              <a:xfrm>
                <a:off x="2303025" y="2569290"/>
                <a:ext cx="388427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2467819" y="3088511"/>
                <a:ext cx="58838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2303025" y="2256870"/>
                <a:ext cx="388427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2326392" y="4071442"/>
              <a:ext cx="4112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/>
                <a:t>h</a:t>
              </a:r>
              <a:r>
                <a:rPr lang="en-US" sz="2000" i="1" baseline="-25000" dirty="0"/>
                <a:t>0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0972800" y="2321618"/>
            <a:ext cx="536674" cy="1348689"/>
            <a:chOff x="2263676" y="3122863"/>
            <a:chExt cx="536674" cy="1348689"/>
          </a:xfrm>
        </p:grpSpPr>
        <p:grpSp>
          <p:nvGrpSpPr>
            <p:cNvPr id="12" name="Group 11"/>
            <p:cNvGrpSpPr/>
            <p:nvPr/>
          </p:nvGrpSpPr>
          <p:grpSpPr>
            <a:xfrm>
              <a:off x="2263676" y="3122863"/>
              <a:ext cx="536674" cy="974774"/>
              <a:chOff x="2071868" y="1909823"/>
              <a:chExt cx="850740" cy="154522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2071868" y="1909823"/>
                <a:ext cx="850740" cy="1545220"/>
              </a:xfrm>
              <a:prstGeom prst="rect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Connector 14"/>
              <p:cNvCxnSpPr/>
              <p:nvPr/>
            </p:nvCxnSpPr>
            <p:spPr>
              <a:xfrm>
                <a:off x="2303025" y="2569290"/>
                <a:ext cx="388427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467819" y="3088511"/>
                <a:ext cx="58838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303025" y="2256870"/>
                <a:ext cx="388427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" name="TextBox 12"/>
            <p:cNvSpPr txBox="1"/>
            <p:nvPr/>
          </p:nvSpPr>
          <p:spPr>
            <a:xfrm>
              <a:off x="2326392" y="4071442"/>
              <a:ext cx="4112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/>
                <a:t>h</a:t>
              </a:r>
              <a:r>
                <a:rPr lang="en-US" sz="2000" i="1" baseline="-25000" dirty="0"/>
                <a:t>1</a:t>
              </a:r>
            </a:p>
          </p:txBody>
        </p:sp>
      </p:grpSp>
      <p:cxnSp>
        <p:nvCxnSpPr>
          <p:cNvPr id="18" name="Straight Connector 17"/>
          <p:cNvCxnSpPr/>
          <p:nvPr/>
        </p:nvCxnSpPr>
        <p:spPr>
          <a:xfrm>
            <a:off x="919375" y="2540182"/>
            <a:ext cx="398177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TextBox 18"/>
          <p:cNvSpPr txBox="1"/>
          <p:nvPr/>
        </p:nvSpPr>
        <p:spPr>
          <a:xfrm>
            <a:off x="5480265" y="3935811"/>
            <a:ext cx="878598" cy="40011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/>
              <a:t>sel</a:t>
            </a:r>
            <a:endParaRPr lang="en-US" sz="2000" i="1" baseline="-25000" dirty="0"/>
          </a:p>
        </p:txBody>
      </p:sp>
      <p:sp>
        <p:nvSpPr>
          <p:cNvPr id="20" name="Rounded Rectangle 19"/>
          <p:cNvSpPr/>
          <p:nvPr/>
        </p:nvSpPr>
        <p:spPr>
          <a:xfrm>
            <a:off x="4901145" y="1729068"/>
            <a:ext cx="2036838" cy="2017126"/>
          </a:xfrm>
          <a:prstGeom prst="roundRect">
            <a:avLst/>
          </a:prstGeom>
          <a:noFill/>
          <a:ln w="762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5188072" y="2710976"/>
            <a:ext cx="259649" cy="2596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5944121" y="2221655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>
            <a:stCxn id="23" idx="7"/>
            <a:endCxn id="25" idx="2"/>
          </p:cNvCxnSpPr>
          <p:nvPr/>
        </p:nvCxnSpPr>
        <p:spPr>
          <a:xfrm flipV="1">
            <a:off x="5409696" y="2351480"/>
            <a:ext cx="534425" cy="397521"/>
          </a:xfrm>
          <a:prstGeom prst="straightConnector1">
            <a:avLst/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Arc 31"/>
          <p:cNvSpPr/>
          <p:nvPr/>
        </p:nvSpPr>
        <p:spPr>
          <a:xfrm>
            <a:off x="5968094" y="1929537"/>
            <a:ext cx="209450" cy="335120"/>
          </a:xfrm>
          <a:prstGeom prst="arc">
            <a:avLst>
              <a:gd name="adj1" fmla="val 6997998"/>
              <a:gd name="adj2" fmla="val 3360527"/>
            </a:avLst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/>
          <p:nvPr/>
        </p:nvCxnSpPr>
        <p:spPr>
          <a:xfrm>
            <a:off x="923354" y="3065172"/>
            <a:ext cx="3977791" cy="0"/>
          </a:xfrm>
          <a:prstGeom prst="line">
            <a:avLst/>
          </a:prstGeom>
          <a:noFill/>
          <a:ln w="38100" cap="rnd">
            <a:solidFill>
              <a:schemeClr val="tx1"/>
            </a:solidFill>
            <a:round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937983" y="2544460"/>
            <a:ext cx="4011176" cy="0"/>
          </a:xfrm>
          <a:prstGeom prst="line">
            <a:avLst/>
          </a:prstGeom>
          <a:noFill/>
          <a:ln w="38100" cap="rnd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937983" y="3069450"/>
            <a:ext cx="3979159" cy="0"/>
          </a:xfrm>
          <a:prstGeom prst="line">
            <a:avLst/>
          </a:prstGeom>
          <a:noFill/>
          <a:ln w="38100" cap="rnd">
            <a:solidFill>
              <a:schemeClr val="tx1"/>
            </a:solidFill>
            <a:round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9" name="Oval 68"/>
          <p:cNvSpPr/>
          <p:nvPr/>
        </p:nvSpPr>
        <p:spPr>
          <a:xfrm>
            <a:off x="5944121" y="3196429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Arc 69"/>
          <p:cNvSpPr/>
          <p:nvPr/>
        </p:nvSpPr>
        <p:spPr>
          <a:xfrm>
            <a:off x="5968094" y="2904311"/>
            <a:ext cx="209450" cy="335120"/>
          </a:xfrm>
          <a:prstGeom prst="arc">
            <a:avLst>
              <a:gd name="adj1" fmla="val 6997998"/>
              <a:gd name="adj2" fmla="val 3360527"/>
            </a:avLst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Arrow Connector 70"/>
          <p:cNvCxnSpPr>
            <a:stCxn id="23" idx="5"/>
            <a:endCxn id="69" idx="2"/>
          </p:cNvCxnSpPr>
          <p:nvPr/>
        </p:nvCxnSpPr>
        <p:spPr>
          <a:xfrm>
            <a:off x="5409696" y="2932600"/>
            <a:ext cx="534425" cy="393654"/>
          </a:xfrm>
          <a:prstGeom prst="straightConnector1">
            <a:avLst/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6" name="Straight Arrow Connector 75"/>
          <p:cNvCxnSpPr>
            <a:endCxn id="23" idx="1"/>
          </p:cNvCxnSpPr>
          <p:nvPr/>
        </p:nvCxnSpPr>
        <p:spPr>
          <a:xfrm>
            <a:off x="5121667" y="2547456"/>
            <a:ext cx="104430" cy="201545"/>
          </a:xfrm>
          <a:prstGeom prst="straightConnector1">
            <a:avLst/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2" name="Snip Diagonal Corner Rectangle 91"/>
          <p:cNvSpPr/>
          <p:nvPr/>
        </p:nvSpPr>
        <p:spPr>
          <a:xfrm>
            <a:off x="5999756" y="2292579"/>
            <a:ext cx="156181" cy="117136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3" name="Snip Diagonal Corner Rectangle 92"/>
          <p:cNvSpPr/>
          <p:nvPr/>
        </p:nvSpPr>
        <p:spPr>
          <a:xfrm>
            <a:off x="5999756" y="3267353"/>
            <a:ext cx="156181" cy="117136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2" name="Straight Connector 21"/>
          <p:cNvCxnSpPr/>
          <p:nvPr/>
        </p:nvCxnSpPr>
        <p:spPr>
          <a:xfrm>
            <a:off x="4270829" y="4107543"/>
            <a:ext cx="0" cy="1230939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497002" y="4107543"/>
            <a:ext cx="0" cy="1230939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5789739" y="4395713"/>
            <a:ext cx="259649" cy="2596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361988" y="4328448"/>
                <a:ext cx="197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1988" y="4328448"/>
                <a:ext cx="197170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33333" r="-33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8943571" y="4323795"/>
                <a:ext cx="197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571" y="4323795"/>
                <a:ext cx="197170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34375" r="-375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Transition: &lt;{     },      ,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&gt;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&lt;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dirty="0"/>
                  <a:t>,      ,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{     }</m:t>
                    </m:r>
                  </m:oMath>
                </a14:m>
                <a:r>
                  <a:rPr lang="en-US" dirty="0"/>
                  <a:t>&gt;</a:t>
                </a:r>
              </a:p>
            </p:txBody>
          </p:sp>
        </mc:Choice>
        <mc:Fallback xmlns="">
          <p:sp>
            <p:nvSpPr>
              <p:cNvPr id="4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 rotWithShape="0">
                <a:blip r:embed="rId4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Oval 48"/>
          <p:cNvSpPr/>
          <p:nvPr/>
        </p:nvSpPr>
        <p:spPr>
          <a:xfrm>
            <a:off x="3781979" y="5513313"/>
            <a:ext cx="259649" cy="2596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Snip Diagonal Corner Rectangle 51"/>
          <p:cNvSpPr/>
          <p:nvPr/>
        </p:nvSpPr>
        <p:spPr>
          <a:xfrm>
            <a:off x="3094065" y="5513312"/>
            <a:ext cx="304800" cy="228600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1991534" y="4478774"/>
                <a:ext cx="9380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{     }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34" y="4478774"/>
                <a:ext cx="938077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Snip Diagonal Corner Rectangle 52"/>
          <p:cNvSpPr/>
          <p:nvPr/>
        </p:nvSpPr>
        <p:spPr>
          <a:xfrm>
            <a:off x="2308173" y="4650948"/>
            <a:ext cx="304800" cy="228600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1991534" y="4859743"/>
                <a:ext cx="9380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{     }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34" y="4859743"/>
                <a:ext cx="938077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Snip Diagonal Corner Rectangle 53"/>
          <p:cNvSpPr/>
          <p:nvPr/>
        </p:nvSpPr>
        <p:spPr>
          <a:xfrm>
            <a:off x="2308173" y="5031917"/>
            <a:ext cx="304800" cy="228600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0" name="Oval 49"/>
          <p:cNvSpPr/>
          <p:nvPr/>
        </p:nvSpPr>
        <p:spPr>
          <a:xfrm>
            <a:off x="5850531" y="5513312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Snip Diagonal Corner Rectangle 56"/>
          <p:cNvSpPr/>
          <p:nvPr/>
        </p:nvSpPr>
        <p:spPr>
          <a:xfrm>
            <a:off x="5906166" y="5584236"/>
            <a:ext cx="156181" cy="117136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8" name="Snip Diagonal Corner Rectangle 57"/>
          <p:cNvSpPr/>
          <p:nvPr/>
        </p:nvSpPr>
        <p:spPr>
          <a:xfrm>
            <a:off x="6478054" y="5513312"/>
            <a:ext cx="304800" cy="228600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1" name="Snip Diagonal Corner Rectangle 60"/>
          <p:cNvSpPr/>
          <p:nvPr/>
        </p:nvSpPr>
        <p:spPr>
          <a:xfrm>
            <a:off x="4298399" y="2240954"/>
            <a:ext cx="304800" cy="228600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2956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Transition: &lt;{     },      ,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&gt;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&lt;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dirty="0"/>
                  <a:t>,      ,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{     }</m:t>
                    </m:r>
                  </m:oMath>
                </a14:m>
                <a:r>
                  <a:rPr lang="en-US" dirty="0"/>
                  <a:t>&gt;</a:t>
                </a:r>
              </a:p>
            </p:txBody>
          </p:sp>
        </mc:Choice>
        <mc:Fallback xmlns="">
          <p:sp>
            <p:nvSpPr>
              <p:cNvPr id="4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Alarm – Cartesian Abstraction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92370" y="2321618"/>
            <a:ext cx="536674" cy="1348689"/>
            <a:chOff x="2263676" y="3122863"/>
            <a:chExt cx="536674" cy="1348689"/>
          </a:xfrm>
        </p:grpSpPr>
        <p:grpSp>
          <p:nvGrpSpPr>
            <p:cNvPr id="5" name="Group 4"/>
            <p:cNvGrpSpPr/>
            <p:nvPr/>
          </p:nvGrpSpPr>
          <p:grpSpPr>
            <a:xfrm>
              <a:off x="2263676" y="3122863"/>
              <a:ext cx="536674" cy="974774"/>
              <a:chOff x="2071868" y="1909823"/>
              <a:chExt cx="850740" cy="154522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2071868" y="1909823"/>
                <a:ext cx="850740" cy="1545220"/>
              </a:xfrm>
              <a:prstGeom prst="rect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/>
              <p:cNvCxnSpPr/>
              <p:nvPr/>
            </p:nvCxnSpPr>
            <p:spPr>
              <a:xfrm>
                <a:off x="2303025" y="2569290"/>
                <a:ext cx="388427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2467819" y="3088511"/>
                <a:ext cx="58838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2303025" y="2256870"/>
                <a:ext cx="388427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2326392" y="4071442"/>
              <a:ext cx="4112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/>
                <a:t>h</a:t>
              </a:r>
              <a:r>
                <a:rPr lang="en-US" sz="2000" i="1" baseline="-25000" dirty="0"/>
                <a:t>0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0972800" y="2321618"/>
            <a:ext cx="536674" cy="1348689"/>
            <a:chOff x="2263676" y="3122863"/>
            <a:chExt cx="536674" cy="1348689"/>
          </a:xfrm>
        </p:grpSpPr>
        <p:grpSp>
          <p:nvGrpSpPr>
            <p:cNvPr id="12" name="Group 11"/>
            <p:cNvGrpSpPr/>
            <p:nvPr/>
          </p:nvGrpSpPr>
          <p:grpSpPr>
            <a:xfrm>
              <a:off x="2263676" y="3122863"/>
              <a:ext cx="536674" cy="974774"/>
              <a:chOff x="2071868" y="1909823"/>
              <a:chExt cx="850740" cy="154522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2071868" y="1909823"/>
                <a:ext cx="850740" cy="1545220"/>
              </a:xfrm>
              <a:prstGeom prst="rect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Connector 14"/>
              <p:cNvCxnSpPr/>
              <p:nvPr/>
            </p:nvCxnSpPr>
            <p:spPr>
              <a:xfrm>
                <a:off x="2303025" y="2569290"/>
                <a:ext cx="388427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467819" y="3088511"/>
                <a:ext cx="58838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303025" y="2256870"/>
                <a:ext cx="388427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" name="TextBox 12"/>
            <p:cNvSpPr txBox="1"/>
            <p:nvPr/>
          </p:nvSpPr>
          <p:spPr>
            <a:xfrm>
              <a:off x="2326392" y="4071442"/>
              <a:ext cx="4112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/>
                <a:t>h</a:t>
              </a:r>
              <a:r>
                <a:rPr lang="en-US" sz="2000" i="1" baseline="-25000" dirty="0"/>
                <a:t>1</a:t>
              </a:r>
            </a:p>
          </p:txBody>
        </p:sp>
      </p:grpSp>
      <p:cxnSp>
        <p:nvCxnSpPr>
          <p:cNvPr id="18" name="Straight Connector 17"/>
          <p:cNvCxnSpPr/>
          <p:nvPr/>
        </p:nvCxnSpPr>
        <p:spPr>
          <a:xfrm>
            <a:off x="919375" y="2540182"/>
            <a:ext cx="398177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TextBox 18"/>
          <p:cNvSpPr txBox="1"/>
          <p:nvPr/>
        </p:nvSpPr>
        <p:spPr>
          <a:xfrm>
            <a:off x="5480265" y="3935811"/>
            <a:ext cx="878598" cy="40011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/>
              <a:t>sel</a:t>
            </a:r>
            <a:endParaRPr lang="en-US" sz="2000" i="1" baseline="-25000" dirty="0"/>
          </a:p>
        </p:txBody>
      </p:sp>
      <p:sp>
        <p:nvSpPr>
          <p:cNvPr id="20" name="Rounded Rectangle 19"/>
          <p:cNvSpPr/>
          <p:nvPr/>
        </p:nvSpPr>
        <p:spPr>
          <a:xfrm>
            <a:off x="4901145" y="1729068"/>
            <a:ext cx="2036838" cy="2017126"/>
          </a:xfrm>
          <a:prstGeom prst="roundRect">
            <a:avLst/>
          </a:prstGeom>
          <a:noFill/>
          <a:ln w="762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5188072" y="2710976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5944121" y="2221655"/>
            <a:ext cx="259649" cy="2596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>
            <a:stCxn id="23" idx="7"/>
            <a:endCxn id="25" idx="2"/>
          </p:cNvCxnSpPr>
          <p:nvPr/>
        </p:nvCxnSpPr>
        <p:spPr>
          <a:xfrm flipV="1">
            <a:off x="5409696" y="2351480"/>
            <a:ext cx="534425" cy="397521"/>
          </a:xfrm>
          <a:prstGeom prst="straightConnector1">
            <a:avLst/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Arc 31"/>
          <p:cNvSpPr/>
          <p:nvPr/>
        </p:nvSpPr>
        <p:spPr>
          <a:xfrm>
            <a:off x="5968094" y="1929537"/>
            <a:ext cx="209450" cy="335120"/>
          </a:xfrm>
          <a:prstGeom prst="arc">
            <a:avLst>
              <a:gd name="adj1" fmla="val 6997998"/>
              <a:gd name="adj2" fmla="val 3360527"/>
            </a:avLst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/>
          <p:nvPr/>
        </p:nvCxnSpPr>
        <p:spPr>
          <a:xfrm>
            <a:off x="923354" y="3065172"/>
            <a:ext cx="3977791" cy="0"/>
          </a:xfrm>
          <a:prstGeom prst="line">
            <a:avLst/>
          </a:prstGeom>
          <a:noFill/>
          <a:ln w="38100" cap="rnd">
            <a:solidFill>
              <a:schemeClr val="tx1"/>
            </a:solidFill>
            <a:round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937983" y="2544460"/>
            <a:ext cx="4011176" cy="0"/>
          </a:xfrm>
          <a:prstGeom prst="line">
            <a:avLst/>
          </a:prstGeom>
          <a:noFill/>
          <a:ln w="38100" cap="rnd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937983" y="3069450"/>
            <a:ext cx="3979159" cy="0"/>
          </a:xfrm>
          <a:prstGeom prst="line">
            <a:avLst/>
          </a:prstGeom>
          <a:noFill/>
          <a:ln w="38100" cap="rnd">
            <a:solidFill>
              <a:schemeClr val="tx1"/>
            </a:solidFill>
            <a:round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9" name="Oval 68"/>
          <p:cNvSpPr/>
          <p:nvPr/>
        </p:nvSpPr>
        <p:spPr>
          <a:xfrm>
            <a:off x="5944121" y="3196429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Arc 69"/>
          <p:cNvSpPr/>
          <p:nvPr/>
        </p:nvSpPr>
        <p:spPr>
          <a:xfrm>
            <a:off x="5968094" y="2904311"/>
            <a:ext cx="209450" cy="335120"/>
          </a:xfrm>
          <a:prstGeom prst="arc">
            <a:avLst>
              <a:gd name="adj1" fmla="val 6997998"/>
              <a:gd name="adj2" fmla="val 3360527"/>
            </a:avLst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Arrow Connector 70"/>
          <p:cNvCxnSpPr>
            <a:stCxn id="23" idx="5"/>
            <a:endCxn id="69" idx="2"/>
          </p:cNvCxnSpPr>
          <p:nvPr/>
        </p:nvCxnSpPr>
        <p:spPr>
          <a:xfrm>
            <a:off x="5409696" y="2932600"/>
            <a:ext cx="534425" cy="393654"/>
          </a:xfrm>
          <a:prstGeom prst="straightConnector1">
            <a:avLst/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6" name="Straight Arrow Connector 75"/>
          <p:cNvCxnSpPr>
            <a:endCxn id="23" idx="1"/>
          </p:cNvCxnSpPr>
          <p:nvPr/>
        </p:nvCxnSpPr>
        <p:spPr>
          <a:xfrm>
            <a:off x="5121667" y="2547456"/>
            <a:ext cx="104430" cy="201545"/>
          </a:xfrm>
          <a:prstGeom prst="straightConnector1">
            <a:avLst/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2" name="Snip Diagonal Corner Rectangle 91"/>
          <p:cNvSpPr/>
          <p:nvPr/>
        </p:nvSpPr>
        <p:spPr>
          <a:xfrm>
            <a:off x="5999756" y="2292579"/>
            <a:ext cx="156181" cy="117136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3" name="Snip Diagonal Corner Rectangle 92"/>
          <p:cNvSpPr/>
          <p:nvPr/>
        </p:nvSpPr>
        <p:spPr>
          <a:xfrm>
            <a:off x="5999756" y="3267353"/>
            <a:ext cx="156181" cy="117136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2" name="Straight Connector 21"/>
          <p:cNvCxnSpPr/>
          <p:nvPr/>
        </p:nvCxnSpPr>
        <p:spPr>
          <a:xfrm>
            <a:off x="4270829" y="4107543"/>
            <a:ext cx="0" cy="1230939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497002" y="4107543"/>
            <a:ext cx="0" cy="1230939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5789739" y="4395713"/>
            <a:ext cx="259649" cy="2596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361988" y="4328448"/>
                <a:ext cx="197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1988" y="4328448"/>
                <a:ext cx="197170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33333" r="-33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8943571" y="4323795"/>
                <a:ext cx="197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571" y="4323795"/>
                <a:ext cx="19717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34375" r="-375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Oval 48"/>
          <p:cNvSpPr/>
          <p:nvPr/>
        </p:nvSpPr>
        <p:spPr>
          <a:xfrm>
            <a:off x="3781979" y="5513313"/>
            <a:ext cx="259649" cy="2596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Snip Diagonal Corner Rectangle 51"/>
          <p:cNvSpPr/>
          <p:nvPr/>
        </p:nvSpPr>
        <p:spPr>
          <a:xfrm>
            <a:off x="3094065" y="5513312"/>
            <a:ext cx="304800" cy="228600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1991534" y="4478774"/>
                <a:ext cx="9380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{     }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34" y="4478774"/>
                <a:ext cx="938077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Snip Diagonal Corner Rectangle 52"/>
          <p:cNvSpPr/>
          <p:nvPr/>
        </p:nvSpPr>
        <p:spPr>
          <a:xfrm>
            <a:off x="2308173" y="4650948"/>
            <a:ext cx="304800" cy="228600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1991534" y="4859743"/>
                <a:ext cx="9380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{     }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34" y="4859743"/>
                <a:ext cx="938077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Snip Diagonal Corner Rectangle 53"/>
          <p:cNvSpPr/>
          <p:nvPr/>
        </p:nvSpPr>
        <p:spPr>
          <a:xfrm>
            <a:off x="2308173" y="5031917"/>
            <a:ext cx="304800" cy="228600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0" name="Oval 49"/>
          <p:cNvSpPr/>
          <p:nvPr/>
        </p:nvSpPr>
        <p:spPr>
          <a:xfrm>
            <a:off x="5850531" y="5513312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Snip Diagonal Corner Rectangle 56"/>
          <p:cNvSpPr/>
          <p:nvPr/>
        </p:nvSpPr>
        <p:spPr>
          <a:xfrm>
            <a:off x="5906166" y="5584236"/>
            <a:ext cx="156181" cy="117136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8" name="Snip Diagonal Corner Rectangle 57"/>
          <p:cNvSpPr/>
          <p:nvPr/>
        </p:nvSpPr>
        <p:spPr>
          <a:xfrm>
            <a:off x="6478054" y="5513312"/>
            <a:ext cx="304800" cy="228600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8567594" y="4478774"/>
                <a:ext cx="9380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{     }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7594" y="4478774"/>
                <a:ext cx="938077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Snip Diagonal Corner Rectangle 59"/>
          <p:cNvSpPr/>
          <p:nvPr/>
        </p:nvSpPr>
        <p:spPr>
          <a:xfrm>
            <a:off x="8884233" y="4650948"/>
            <a:ext cx="304800" cy="228600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1" name="Snip Diagonal Corner Rectangle 60"/>
          <p:cNvSpPr/>
          <p:nvPr/>
        </p:nvSpPr>
        <p:spPr>
          <a:xfrm>
            <a:off x="10376262" y="2240954"/>
            <a:ext cx="304800" cy="228600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5" name="Oval 54"/>
          <p:cNvSpPr/>
          <p:nvPr/>
        </p:nvSpPr>
        <p:spPr>
          <a:xfrm>
            <a:off x="5785953" y="4701399"/>
            <a:ext cx="259649" cy="2596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Snip Diagonal Corner Rectangle 55"/>
          <p:cNvSpPr/>
          <p:nvPr/>
        </p:nvSpPr>
        <p:spPr>
          <a:xfrm>
            <a:off x="5841588" y="4772323"/>
            <a:ext cx="156181" cy="117136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434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Transition: &lt;{     },      ,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{     }</m:t>
                    </m:r>
                  </m:oMath>
                </a14:m>
                <a:r>
                  <a:rPr lang="en-US" dirty="0"/>
                  <a:t>&gt;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&lt;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dirty="0"/>
                  <a:t>,      ,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{     </m:t>
                    </m:r>
                    <m:r>
                      <m:rPr>
                        <m:nor/>
                      </m:rPr>
                      <a:rPr lang="en-US" b="0" i="0" dirty="0" smtClean="0"/>
                      <m:t>      </m:t>
                    </m:r>
                    <m:r>
                      <m:rPr>
                        <m:nor/>
                      </m:rPr>
                      <a:rPr lang="en-US" dirty="0"/>
                      <m:t>}</m:t>
                    </m:r>
                  </m:oMath>
                </a14:m>
                <a:r>
                  <a:rPr lang="en-US" dirty="0"/>
                  <a:t>&gt;</a:t>
                </a:r>
              </a:p>
            </p:txBody>
          </p:sp>
        </mc:Choice>
        <mc:Fallback xmlns="">
          <p:sp>
            <p:nvSpPr>
              <p:cNvPr id="4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Alarm – Cartesian Abstraction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92370" y="2321618"/>
            <a:ext cx="536674" cy="1348689"/>
            <a:chOff x="2263676" y="3122863"/>
            <a:chExt cx="536674" cy="1348689"/>
          </a:xfrm>
        </p:grpSpPr>
        <p:grpSp>
          <p:nvGrpSpPr>
            <p:cNvPr id="5" name="Group 4"/>
            <p:cNvGrpSpPr/>
            <p:nvPr/>
          </p:nvGrpSpPr>
          <p:grpSpPr>
            <a:xfrm>
              <a:off x="2263676" y="3122863"/>
              <a:ext cx="536674" cy="974774"/>
              <a:chOff x="2071868" y="1909823"/>
              <a:chExt cx="850740" cy="154522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2071868" y="1909823"/>
                <a:ext cx="850740" cy="1545220"/>
              </a:xfrm>
              <a:prstGeom prst="rect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/>
              <p:cNvCxnSpPr/>
              <p:nvPr/>
            </p:nvCxnSpPr>
            <p:spPr>
              <a:xfrm>
                <a:off x="2303025" y="2569290"/>
                <a:ext cx="388427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2467819" y="3088511"/>
                <a:ext cx="58838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2303025" y="2256870"/>
                <a:ext cx="388427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2326392" y="4071442"/>
              <a:ext cx="4112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/>
                <a:t>h</a:t>
              </a:r>
              <a:r>
                <a:rPr lang="en-US" sz="2000" i="1" baseline="-25000" dirty="0"/>
                <a:t>0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0972800" y="2321618"/>
            <a:ext cx="536674" cy="1348689"/>
            <a:chOff x="2263676" y="3122863"/>
            <a:chExt cx="536674" cy="1348689"/>
          </a:xfrm>
        </p:grpSpPr>
        <p:grpSp>
          <p:nvGrpSpPr>
            <p:cNvPr id="12" name="Group 11"/>
            <p:cNvGrpSpPr/>
            <p:nvPr/>
          </p:nvGrpSpPr>
          <p:grpSpPr>
            <a:xfrm>
              <a:off x="2263676" y="3122863"/>
              <a:ext cx="536674" cy="974774"/>
              <a:chOff x="2071868" y="1909823"/>
              <a:chExt cx="850740" cy="154522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2071868" y="1909823"/>
                <a:ext cx="850740" cy="1545220"/>
              </a:xfrm>
              <a:prstGeom prst="rect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Connector 14"/>
              <p:cNvCxnSpPr/>
              <p:nvPr/>
            </p:nvCxnSpPr>
            <p:spPr>
              <a:xfrm>
                <a:off x="2303025" y="2569290"/>
                <a:ext cx="388427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467819" y="3088511"/>
                <a:ext cx="58838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303025" y="2256870"/>
                <a:ext cx="388427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" name="TextBox 12"/>
            <p:cNvSpPr txBox="1"/>
            <p:nvPr/>
          </p:nvSpPr>
          <p:spPr>
            <a:xfrm>
              <a:off x="2326392" y="4071442"/>
              <a:ext cx="4112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/>
                <a:t>h</a:t>
              </a:r>
              <a:r>
                <a:rPr lang="en-US" sz="2000" i="1" baseline="-25000" dirty="0"/>
                <a:t>1</a:t>
              </a:r>
            </a:p>
          </p:txBody>
        </p:sp>
      </p:grpSp>
      <p:cxnSp>
        <p:nvCxnSpPr>
          <p:cNvPr id="18" name="Straight Connector 17"/>
          <p:cNvCxnSpPr/>
          <p:nvPr/>
        </p:nvCxnSpPr>
        <p:spPr>
          <a:xfrm>
            <a:off x="919375" y="2540182"/>
            <a:ext cx="398177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TextBox 18"/>
          <p:cNvSpPr txBox="1"/>
          <p:nvPr/>
        </p:nvSpPr>
        <p:spPr>
          <a:xfrm>
            <a:off x="5480265" y="3935811"/>
            <a:ext cx="878598" cy="40011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/>
              <a:t>sel</a:t>
            </a:r>
            <a:endParaRPr lang="en-US" sz="2000" i="1" baseline="-25000" dirty="0"/>
          </a:p>
        </p:txBody>
      </p:sp>
      <p:sp>
        <p:nvSpPr>
          <p:cNvPr id="20" name="Rounded Rectangle 19"/>
          <p:cNvSpPr/>
          <p:nvPr/>
        </p:nvSpPr>
        <p:spPr>
          <a:xfrm>
            <a:off x="4901145" y="1729068"/>
            <a:ext cx="2036838" cy="2017126"/>
          </a:xfrm>
          <a:prstGeom prst="roundRect">
            <a:avLst/>
          </a:prstGeom>
          <a:noFill/>
          <a:ln w="762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5188072" y="2710976"/>
            <a:ext cx="259649" cy="2596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5944121" y="2221655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>
            <a:stCxn id="23" idx="7"/>
            <a:endCxn id="25" idx="2"/>
          </p:cNvCxnSpPr>
          <p:nvPr/>
        </p:nvCxnSpPr>
        <p:spPr>
          <a:xfrm flipV="1">
            <a:off x="5409696" y="2351480"/>
            <a:ext cx="534425" cy="397521"/>
          </a:xfrm>
          <a:prstGeom prst="straightConnector1">
            <a:avLst/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Arc 31"/>
          <p:cNvSpPr/>
          <p:nvPr/>
        </p:nvSpPr>
        <p:spPr>
          <a:xfrm>
            <a:off x="5968094" y="1929537"/>
            <a:ext cx="209450" cy="335120"/>
          </a:xfrm>
          <a:prstGeom prst="arc">
            <a:avLst>
              <a:gd name="adj1" fmla="val 6997998"/>
              <a:gd name="adj2" fmla="val 3360527"/>
            </a:avLst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/>
          <p:nvPr/>
        </p:nvCxnSpPr>
        <p:spPr>
          <a:xfrm>
            <a:off x="923354" y="3065172"/>
            <a:ext cx="3977791" cy="0"/>
          </a:xfrm>
          <a:prstGeom prst="line">
            <a:avLst/>
          </a:prstGeom>
          <a:noFill/>
          <a:ln w="38100" cap="rnd">
            <a:solidFill>
              <a:schemeClr val="tx1"/>
            </a:solidFill>
            <a:round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937983" y="2544460"/>
            <a:ext cx="4011176" cy="0"/>
          </a:xfrm>
          <a:prstGeom prst="line">
            <a:avLst/>
          </a:prstGeom>
          <a:noFill/>
          <a:ln w="38100" cap="rnd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937983" y="3069450"/>
            <a:ext cx="3979159" cy="0"/>
          </a:xfrm>
          <a:prstGeom prst="line">
            <a:avLst/>
          </a:prstGeom>
          <a:noFill/>
          <a:ln w="38100" cap="rnd">
            <a:solidFill>
              <a:schemeClr val="tx1"/>
            </a:solidFill>
            <a:round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9" name="Oval 68"/>
          <p:cNvSpPr/>
          <p:nvPr/>
        </p:nvSpPr>
        <p:spPr>
          <a:xfrm>
            <a:off x="5944121" y="3196429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Arc 69"/>
          <p:cNvSpPr/>
          <p:nvPr/>
        </p:nvSpPr>
        <p:spPr>
          <a:xfrm>
            <a:off x="5968094" y="2904311"/>
            <a:ext cx="209450" cy="335120"/>
          </a:xfrm>
          <a:prstGeom prst="arc">
            <a:avLst>
              <a:gd name="adj1" fmla="val 6997998"/>
              <a:gd name="adj2" fmla="val 3360527"/>
            </a:avLst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Arrow Connector 70"/>
          <p:cNvCxnSpPr>
            <a:stCxn id="23" idx="5"/>
            <a:endCxn id="69" idx="2"/>
          </p:cNvCxnSpPr>
          <p:nvPr/>
        </p:nvCxnSpPr>
        <p:spPr>
          <a:xfrm>
            <a:off x="5409696" y="2932600"/>
            <a:ext cx="534425" cy="393654"/>
          </a:xfrm>
          <a:prstGeom prst="straightConnector1">
            <a:avLst/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6" name="Straight Arrow Connector 75"/>
          <p:cNvCxnSpPr>
            <a:endCxn id="23" idx="1"/>
          </p:cNvCxnSpPr>
          <p:nvPr/>
        </p:nvCxnSpPr>
        <p:spPr>
          <a:xfrm>
            <a:off x="5121667" y="2547456"/>
            <a:ext cx="104430" cy="201545"/>
          </a:xfrm>
          <a:prstGeom prst="straightConnector1">
            <a:avLst/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2" name="Snip Diagonal Corner Rectangle 91"/>
          <p:cNvSpPr/>
          <p:nvPr/>
        </p:nvSpPr>
        <p:spPr>
          <a:xfrm>
            <a:off x="5999756" y="2292579"/>
            <a:ext cx="156181" cy="117136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3" name="Snip Diagonal Corner Rectangle 92"/>
          <p:cNvSpPr/>
          <p:nvPr/>
        </p:nvSpPr>
        <p:spPr>
          <a:xfrm>
            <a:off x="5999756" y="3267353"/>
            <a:ext cx="156181" cy="117136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2" name="Straight Connector 21"/>
          <p:cNvCxnSpPr/>
          <p:nvPr/>
        </p:nvCxnSpPr>
        <p:spPr>
          <a:xfrm>
            <a:off x="4270829" y="4107543"/>
            <a:ext cx="0" cy="1230939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497002" y="4107543"/>
            <a:ext cx="0" cy="1230939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5789739" y="4395713"/>
            <a:ext cx="259649" cy="2596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361988" y="4328448"/>
                <a:ext cx="197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1988" y="4328448"/>
                <a:ext cx="197170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33333" r="-33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8943571" y="4323795"/>
                <a:ext cx="197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571" y="4323795"/>
                <a:ext cx="19717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34375" r="-375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Oval 48"/>
          <p:cNvSpPr/>
          <p:nvPr/>
        </p:nvSpPr>
        <p:spPr>
          <a:xfrm>
            <a:off x="3781979" y="5513313"/>
            <a:ext cx="259649" cy="2596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Snip Diagonal Corner Rectangle 51"/>
          <p:cNvSpPr/>
          <p:nvPr/>
        </p:nvSpPr>
        <p:spPr>
          <a:xfrm>
            <a:off x="3094065" y="5513312"/>
            <a:ext cx="304800" cy="228600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1991534" y="4478774"/>
                <a:ext cx="9380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{     }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34" y="4478774"/>
                <a:ext cx="938077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Snip Diagonal Corner Rectangle 52"/>
          <p:cNvSpPr/>
          <p:nvPr/>
        </p:nvSpPr>
        <p:spPr>
          <a:xfrm>
            <a:off x="2308173" y="4650948"/>
            <a:ext cx="304800" cy="228600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1991534" y="4859743"/>
                <a:ext cx="9380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{     }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34" y="4859743"/>
                <a:ext cx="938077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Snip Diagonal Corner Rectangle 53"/>
          <p:cNvSpPr/>
          <p:nvPr/>
        </p:nvSpPr>
        <p:spPr>
          <a:xfrm>
            <a:off x="2308173" y="5031917"/>
            <a:ext cx="304800" cy="228600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0" name="Oval 49"/>
          <p:cNvSpPr/>
          <p:nvPr/>
        </p:nvSpPr>
        <p:spPr>
          <a:xfrm>
            <a:off x="6178191" y="5513312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Snip Diagonal Corner Rectangle 56"/>
          <p:cNvSpPr/>
          <p:nvPr/>
        </p:nvSpPr>
        <p:spPr>
          <a:xfrm>
            <a:off x="6233826" y="5584236"/>
            <a:ext cx="156181" cy="117136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8" name="Snip Diagonal Corner Rectangle 57"/>
          <p:cNvSpPr/>
          <p:nvPr/>
        </p:nvSpPr>
        <p:spPr>
          <a:xfrm>
            <a:off x="6805714" y="5513312"/>
            <a:ext cx="304800" cy="228600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8567594" y="4478774"/>
                <a:ext cx="9380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{     }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7594" y="4478774"/>
                <a:ext cx="938077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Snip Diagonal Corner Rectangle 59"/>
          <p:cNvSpPr/>
          <p:nvPr/>
        </p:nvSpPr>
        <p:spPr>
          <a:xfrm>
            <a:off x="8884233" y="4650948"/>
            <a:ext cx="304800" cy="228600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1" name="Snip Diagonal Corner Rectangle 60"/>
          <p:cNvSpPr/>
          <p:nvPr/>
        </p:nvSpPr>
        <p:spPr>
          <a:xfrm>
            <a:off x="4387696" y="5513312"/>
            <a:ext cx="304800" cy="228600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2" name="Snip Diagonal Corner Rectangle 61"/>
          <p:cNvSpPr/>
          <p:nvPr/>
        </p:nvSpPr>
        <p:spPr>
          <a:xfrm>
            <a:off x="7269448" y="5513312"/>
            <a:ext cx="304800" cy="228600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5" name="Snip Diagonal Corner Rectangle 54"/>
          <p:cNvSpPr/>
          <p:nvPr/>
        </p:nvSpPr>
        <p:spPr>
          <a:xfrm>
            <a:off x="4298399" y="2240954"/>
            <a:ext cx="304800" cy="228600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6" name="Snip Diagonal Corner Rectangle 55"/>
          <p:cNvSpPr/>
          <p:nvPr/>
        </p:nvSpPr>
        <p:spPr>
          <a:xfrm>
            <a:off x="10376262" y="2240954"/>
            <a:ext cx="304800" cy="228600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8" name="Oval 67"/>
          <p:cNvSpPr/>
          <p:nvPr/>
        </p:nvSpPr>
        <p:spPr>
          <a:xfrm>
            <a:off x="5785953" y="4701399"/>
            <a:ext cx="259649" cy="2596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Snip Diagonal Corner Rectangle 71"/>
          <p:cNvSpPr/>
          <p:nvPr/>
        </p:nvSpPr>
        <p:spPr>
          <a:xfrm>
            <a:off x="5841588" y="4772323"/>
            <a:ext cx="156181" cy="117136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7323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Transition: &lt;{     },      ,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{     }</m:t>
                    </m:r>
                  </m:oMath>
                </a14:m>
                <a:r>
                  <a:rPr lang="en-US" dirty="0"/>
                  <a:t>&gt;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&lt;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dirty="0"/>
                  <a:t>,      ,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{     </m:t>
                    </m:r>
                    <m:r>
                      <m:rPr>
                        <m:nor/>
                      </m:rPr>
                      <a:rPr lang="en-US" b="0" i="0" dirty="0" smtClean="0"/>
                      <m:t>      </m:t>
                    </m:r>
                    <m:r>
                      <m:rPr>
                        <m:nor/>
                      </m:rPr>
                      <a:rPr lang="en-US" dirty="0"/>
                      <m:t>}</m:t>
                    </m:r>
                  </m:oMath>
                </a14:m>
                <a:r>
                  <a:rPr lang="en-US" dirty="0"/>
                  <a:t>&gt;</a:t>
                </a:r>
              </a:p>
            </p:txBody>
          </p:sp>
        </mc:Choice>
        <mc:Fallback xmlns="">
          <p:sp>
            <p:nvSpPr>
              <p:cNvPr id="4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Alarm – Cartesian Abstraction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92370" y="2321618"/>
            <a:ext cx="536674" cy="1348689"/>
            <a:chOff x="2263676" y="3122863"/>
            <a:chExt cx="536674" cy="1348689"/>
          </a:xfrm>
        </p:grpSpPr>
        <p:grpSp>
          <p:nvGrpSpPr>
            <p:cNvPr id="5" name="Group 4"/>
            <p:cNvGrpSpPr/>
            <p:nvPr/>
          </p:nvGrpSpPr>
          <p:grpSpPr>
            <a:xfrm>
              <a:off x="2263676" y="3122863"/>
              <a:ext cx="536674" cy="974774"/>
              <a:chOff x="2071868" y="1909823"/>
              <a:chExt cx="850740" cy="154522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2071868" y="1909823"/>
                <a:ext cx="850740" cy="1545220"/>
              </a:xfrm>
              <a:prstGeom prst="rect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/>
              <p:cNvCxnSpPr/>
              <p:nvPr/>
            </p:nvCxnSpPr>
            <p:spPr>
              <a:xfrm>
                <a:off x="2303025" y="2569290"/>
                <a:ext cx="388427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2467819" y="3088511"/>
                <a:ext cx="58838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2303025" y="2256870"/>
                <a:ext cx="388427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2326392" y="4071442"/>
              <a:ext cx="4112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/>
                <a:t>h</a:t>
              </a:r>
              <a:r>
                <a:rPr lang="en-US" sz="2000" i="1" baseline="-25000" dirty="0"/>
                <a:t>0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0972800" y="2321618"/>
            <a:ext cx="536674" cy="1348689"/>
            <a:chOff x="2263676" y="3122863"/>
            <a:chExt cx="536674" cy="1348689"/>
          </a:xfrm>
        </p:grpSpPr>
        <p:grpSp>
          <p:nvGrpSpPr>
            <p:cNvPr id="12" name="Group 11"/>
            <p:cNvGrpSpPr/>
            <p:nvPr/>
          </p:nvGrpSpPr>
          <p:grpSpPr>
            <a:xfrm>
              <a:off x="2263676" y="3122863"/>
              <a:ext cx="536674" cy="974774"/>
              <a:chOff x="2071868" y="1909823"/>
              <a:chExt cx="850740" cy="154522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2071868" y="1909823"/>
                <a:ext cx="850740" cy="1545220"/>
              </a:xfrm>
              <a:prstGeom prst="rect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Connector 14"/>
              <p:cNvCxnSpPr/>
              <p:nvPr/>
            </p:nvCxnSpPr>
            <p:spPr>
              <a:xfrm>
                <a:off x="2303025" y="2569290"/>
                <a:ext cx="388427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467819" y="3088511"/>
                <a:ext cx="58838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303025" y="2256870"/>
                <a:ext cx="388427" cy="0"/>
              </a:xfrm>
              <a:prstGeom prst="line">
                <a:avLst/>
              </a:prstGeom>
              <a:noFill/>
              <a:ln w="762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" name="TextBox 12"/>
            <p:cNvSpPr txBox="1"/>
            <p:nvPr/>
          </p:nvSpPr>
          <p:spPr>
            <a:xfrm>
              <a:off x="2326392" y="4071442"/>
              <a:ext cx="4112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/>
                <a:t>h</a:t>
              </a:r>
              <a:r>
                <a:rPr lang="en-US" sz="2000" i="1" baseline="-25000" dirty="0"/>
                <a:t>1</a:t>
              </a:r>
            </a:p>
          </p:txBody>
        </p:sp>
      </p:grpSp>
      <p:cxnSp>
        <p:nvCxnSpPr>
          <p:cNvPr id="18" name="Straight Connector 17"/>
          <p:cNvCxnSpPr/>
          <p:nvPr/>
        </p:nvCxnSpPr>
        <p:spPr>
          <a:xfrm>
            <a:off x="919375" y="2540182"/>
            <a:ext cx="398177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TextBox 18"/>
          <p:cNvSpPr txBox="1"/>
          <p:nvPr/>
        </p:nvSpPr>
        <p:spPr>
          <a:xfrm>
            <a:off x="5480265" y="3935811"/>
            <a:ext cx="878598" cy="40011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/>
              <a:t>sel</a:t>
            </a:r>
            <a:endParaRPr lang="en-US" sz="2000" i="1" baseline="-25000" dirty="0"/>
          </a:p>
        </p:txBody>
      </p:sp>
      <p:sp>
        <p:nvSpPr>
          <p:cNvPr id="20" name="Rounded Rectangle 19"/>
          <p:cNvSpPr/>
          <p:nvPr/>
        </p:nvSpPr>
        <p:spPr>
          <a:xfrm>
            <a:off x="4901145" y="1729068"/>
            <a:ext cx="2036838" cy="2017126"/>
          </a:xfrm>
          <a:prstGeom prst="roundRect">
            <a:avLst/>
          </a:prstGeom>
          <a:noFill/>
          <a:ln w="762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5188072" y="2710976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5944121" y="2221655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>
            <a:stCxn id="23" idx="7"/>
            <a:endCxn id="25" idx="2"/>
          </p:cNvCxnSpPr>
          <p:nvPr/>
        </p:nvCxnSpPr>
        <p:spPr>
          <a:xfrm flipV="1">
            <a:off x="5409696" y="2351480"/>
            <a:ext cx="534425" cy="397521"/>
          </a:xfrm>
          <a:prstGeom prst="straightConnector1">
            <a:avLst/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Arc 31"/>
          <p:cNvSpPr/>
          <p:nvPr/>
        </p:nvSpPr>
        <p:spPr>
          <a:xfrm>
            <a:off x="5968094" y="1929537"/>
            <a:ext cx="209450" cy="335120"/>
          </a:xfrm>
          <a:prstGeom prst="arc">
            <a:avLst>
              <a:gd name="adj1" fmla="val 6997998"/>
              <a:gd name="adj2" fmla="val 3360527"/>
            </a:avLst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/>
          <p:nvPr/>
        </p:nvCxnSpPr>
        <p:spPr>
          <a:xfrm>
            <a:off x="923354" y="3065172"/>
            <a:ext cx="3977791" cy="0"/>
          </a:xfrm>
          <a:prstGeom prst="line">
            <a:avLst/>
          </a:prstGeom>
          <a:noFill/>
          <a:ln w="38100" cap="rnd">
            <a:solidFill>
              <a:schemeClr val="tx1"/>
            </a:solidFill>
            <a:round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937983" y="2544460"/>
            <a:ext cx="4011176" cy="0"/>
          </a:xfrm>
          <a:prstGeom prst="line">
            <a:avLst/>
          </a:prstGeom>
          <a:noFill/>
          <a:ln w="38100" cap="rnd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937983" y="3069450"/>
            <a:ext cx="3979159" cy="0"/>
          </a:xfrm>
          <a:prstGeom prst="line">
            <a:avLst/>
          </a:prstGeom>
          <a:noFill/>
          <a:ln w="38100" cap="rnd">
            <a:solidFill>
              <a:schemeClr val="tx1"/>
            </a:solidFill>
            <a:round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9" name="Oval 68"/>
          <p:cNvSpPr/>
          <p:nvPr/>
        </p:nvSpPr>
        <p:spPr>
          <a:xfrm>
            <a:off x="5944121" y="3196429"/>
            <a:ext cx="259649" cy="2596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Arc 69"/>
          <p:cNvSpPr/>
          <p:nvPr/>
        </p:nvSpPr>
        <p:spPr>
          <a:xfrm>
            <a:off x="5968094" y="2904311"/>
            <a:ext cx="209450" cy="335120"/>
          </a:xfrm>
          <a:prstGeom prst="arc">
            <a:avLst>
              <a:gd name="adj1" fmla="val 6997998"/>
              <a:gd name="adj2" fmla="val 3360527"/>
            </a:avLst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Arrow Connector 70"/>
          <p:cNvCxnSpPr>
            <a:stCxn id="23" idx="5"/>
            <a:endCxn id="69" idx="2"/>
          </p:cNvCxnSpPr>
          <p:nvPr/>
        </p:nvCxnSpPr>
        <p:spPr>
          <a:xfrm>
            <a:off x="5409696" y="2932600"/>
            <a:ext cx="534425" cy="393654"/>
          </a:xfrm>
          <a:prstGeom prst="straightConnector1">
            <a:avLst/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6" name="Straight Arrow Connector 75"/>
          <p:cNvCxnSpPr>
            <a:endCxn id="23" idx="1"/>
          </p:cNvCxnSpPr>
          <p:nvPr/>
        </p:nvCxnSpPr>
        <p:spPr>
          <a:xfrm>
            <a:off x="5121667" y="2547456"/>
            <a:ext cx="104430" cy="201545"/>
          </a:xfrm>
          <a:prstGeom prst="straightConnector1">
            <a:avLst/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2" name="Snip Diagonal Corner Rectangle 91"/>
          <p:cNvSpPr/>
          <p:nvPr/>
        </p:nvSpPr>
        <p:spPr>
          <a:xfrm>
            <a:off x="5999756" y="2292579"/>
            <a:ext cx="156181" cy="117136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3" name="Snip Diagonal Corner Rectangle 92"/>
          <p:cNvSpPr/>
          <p:nvPr/>
        </p:nvSpPr>
        <p:spPr>
          <a:xfrm>
            <a:off x="5999756" y="3267353"/>
            <a:ext cx="156181" cy="117136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2" name="Straight Connector 21"/>
          <p:cNvCxnSpPr/>
          <p:nvPr/>
        </p:nvCxnSpPr>
        <p:spPr>
          <a:xfrm>
            <a:off x="4270829" y="4107543"/>
            <a:ext cx="0" cy="1230939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497002" y="4107543"/>
            <a:ext cx="0" cy="1230939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5789739" y="4395713"/>
            <a:ext cx="259649" cy="2596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361988" y="4328448"/>
                <a:ext cx="197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1988" y="4328448"/>
                <a:ext cx="197170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33333" r="-33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8943571" y="4323795"/>
                <a:ext cx="197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571" y="4323795"/>
                <a:ext cx="19717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34375" r="-3750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Oval 48"/>
          <p:cNvSpPr/>
          <p:nvPr/>
        </p:nvSpPr>
        <p:spPr>
          <a:xfrm>
            <a:off x="3781979" y="5513313"/>
            <a:ext cx="259649" cy="2596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Snip Diagonal Corner Rectangle 51"/>
          <p:cNvSpPr/>
          <p:nvPr/>
        </p:nvSpPr>
        <p:spPr>
          <a:xfrm>
            <a:off x="3094065" y="5513312"/>
            <a:ext cx="304800" cy="228600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1991534" y="4478774"/>
                <a:ext cx="9380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{     }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34" y="4478774"/>
                <a:ext cx="938077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Snip Diagonal Corner Rectangle 52"/>
          <p:cNvSpPr/>
          <p:nvPr/>
        </p:nvSpPr>
        <p:spPr>
          <a:xfrm>
            <a:off x="2308173" y="4650948"/>
            <a:ext cx="304800" cy="228600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1991534" y="4859743"/>
                <a:ext cx="9380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{     }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34" y="4859743"/>
                <a:ext cx="938077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Snip Diagonal Corner Rectangle 53"/>
          <p:cNvSpPr/>
          <p:nvPr/>
        </p:nvSpPr>
        <p:spPr>
          <a:xfrm>
            <a:off x="2308173" y="5031917"/>
            <a:ext cx="304800" cy="228600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0" name="Oval 49"/>
          <p:cNvSpPr/>
          <p:nvPr/>
        </p:nvSpPr>
        <p:spPr>
          <a:xfrm>
            <a:off x="6178191" y="5513312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Snip Diagonal Corner Rectangle 56"/>
          <p:cNvSpPr/>
          <p:nvPr/>
        </p:nvSpPr>
        <p:spPr>
          <a:xfrm>
            <a:off x="6233826" y="5584236"/>
            <a:ext cx="156181" cy="117136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8" name="Snip Diagonal Corner Rectangle 57"/>
          <p:cNvSpPr/>
          <p:nvPr/>
        </p:nvSpPr>
        <p:spPr>
          <a:xfrm>
            <a:off x="6805714" y="5513312"/>
            <a:ext cx="304800" cy="228600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8567594" y="4478774"/>
                <a:ext cx="9380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{     }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7594" y="4478774"/>
                <a:ext cx="938077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Snip Diagonal Corner Rectangle 59"/>
          <p:cNvSpPr/>
          <p:nvPr/>
        </p:nvSpPr>
        <p:spPr>
          <a:xfrm>
            <a:off x="8884233" y="4650948"/>
            <a:ext cx="304800" cy="228600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1" name="Snip Diagonal Corner Rectangle 60"/>
          <p:cNvSpPr/>
          <p:nvPr/>
        </p:nvSpPr>
        <p:spPr>
          <a:xfrm>
            <a:off x="4387696" y="5513312"/>
            <a:ext cx="304800" cy="228600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2" name="Snip Diagonal Corner Rectangle 61"/>
          <p:cNvSpPr/>
          <p:nvPr/>
        </p:nvSpPr>
        <p:spPr>
          <a:xfrm>
            <a:off x="7269448" y="5513312"/>
            <a:ext cx="304800" cy="228600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8567594" y="4879548"/>
                <a:ext cx="140936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{   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7594" y="4879548"/>
                <a:ext cx="1409360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Snip Diagonal Corner Rectangle 63"/>
          <p:cNvSpPr/>
          <p:nvPr/>
        </p:nvSpPr>
        <p:spPr>
          <a:xfrm>
            <a:off x="8884233" y="5051722"/>
            <a:ext cx="304800" cy="228600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67" name="Snip Diagonal Corner Rectangle 66"/>
          <p:cNvSpPr/>
          <p:nvPr/>
        </p:nvSpPr>
        <p:spPr>
          <a:xfrm>
            <a:off x="9330063" y="5051722"/>
            <a:ext cx="304800" cy="228600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75" name="Oval 74"/>
          <p:cNvSpPr/>
          <p:nvPr/>
        </p:nvSpPr>
        <p:spPr>
          <a:xfrm>
            <a:off x="5785953" y="4701399"/>
            <a:ext cx="259649" cy="2596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Snip Diagonal Corner Rectangle 76"/>
          <p:cNvSpPr/>
          <p:nvPr/>
        </p:nvSpPr>
        <p:spPr>
          <a:xfrm>
            <a:off x="5841588" y="4772323"/>
            <a:ext cx="156181" cy="117136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8" name="Oval 77"/>
          <p:cNvSpPr/>
          <p:nvPr/>
        </p:nvSpPr>
        <p:spPr>
          <a:xfrm>
            <a:off x="5785953" y="5031917"/>
            <a:ext cx="259649" cy="25964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Snip Diagonal Corner Rectangle 78"/>
          <p:cNvSpPr/>
          <p:nvPr/>
        </p:nvSpPr>
        <p:spPr>
          <a:xfrm>
            <a:off x="5841588" y="5102841"/>
            <a:ext cx="156181" cy="117136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0" name="Snip Diagonal Corner Rectangle 79"/>
          <p:cNvSpPr/>
          <p:nvPr/>
        </p:nvSpPr>
        <p:spPr>
          <a:xfrm>
            <a:off x="9976954" y="2240954"/>
            <a:ext cx="304800" cy="228600"/>
          </a:xfrm>
          <a:prstGeom prst="snip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1" name="Snip Diagonal Corner Rectangle 80"/>
          <p:cNvSpPr/>
          <p:nvPr/>
        </p:nvSpPr>
        <p:spPr>
          <a:xfrm>
            <a:off x="10376262" y="2240954"/>
            <a:ext cx="304800" cy="228600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7135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Views of </a:t>
            </a:r>
            <a:r>
              <a:rPr lang="en-US" dirty="0" err="1"/>
              <a:t>Middleboxes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abomination (</a:t>
            </a:r>
            <a:r>
              <a:rPr lang="en-US" dirty="0" err="1"/>
              <a:t>toevah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Violation of layering</a:t>
            </a:r>
          </a:p>
          <a:p>
            <a:pPr lvl="1"/>
            <a:r>
              <a:rPr lang="en-US" dirty="0"/>
              <a:t>Breaks the functional model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Responsible for many subtle bugs</a:t>
            </a:r>
          </a:p>
          <a:p>
            <a:r>
              <a:rPr lang="en-US" dirty="0"/>
              <a:t>A practical necessity</a:t>
            </a:r>
          </a:p>
          <a:p>
            <a:pPr lvl="1"/>
            <a:r>
              <a:rPr lang="en-US" dirty="0"/>
              <a:t>Significant part of the network</a:t>
            </a:r>
          </a:p>
          <a:p>
            <a:pPr lvl="1"/>
            <a:r>
              <a:rPr lang="en-US" dirty="0"/>
              <a:t>Solving real and pressing problems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Needs that are not likely to go away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Local functionality enhancements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1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Cartesian Abstraction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Forgets the correlation between </a:t>
            </a:r>
            <a:br>
              <a:rPr lang="en-US" dirty="0"/>
            </a:br>
            <a:r>
              <a:rPr lang="en-US" dirty="0"/>
              <a:t>the states of different </a:t>
            </a:r>
            <a:r>
              <a:rPr lang="en-US" dirty="0" err="1"/>
              <a:t>middleboxes</a:t>
            </a:r>
            <a:endParaRPr lang="en-US" dirty="0"/>
          </a:p>
          <a:p>
            <a:pPr lvl="1"/>
            <a:r>
              <a:rPr lang="en-US" dirty="0"/>
              <a:t>Channels as well</a:t>
            </a:r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394247" y="1565102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6980354" y="863084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Oval 5"/>
          <p:cNvSpPr/>
          <p:nvPr/>
        </p:nvSpPr>
        <p:spPr>
          <a:xfrm>
            <a:off x="7542329" y="1502748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7" name="Straight Arrow Connector 6"/>
          <p:cNvCxnSpPr>
            <a:stCxn id="4" idx="7"/>
            <a:endCxn id="5" idx="3"/>
          </p:cNvCxnSpPr>
          <p:nvPr/>
        </p:nvCxnSpPr>
        <p:spPr>
          <a:xfrm flipV="1">
            <a:off x="6615871" y="1084708"/>
            <a:ext cx="402508" cy="518419"/>
          </a:xfrm>
          <a:prstGeom prst="straightConnector1">
            <a:avLst/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Straight Arrow Connector 7"/>
          <p:cNvCxnSpPr>
            <a:stCxn id="5" idx="5"/>
            <a:endCxn id="6" idx="1"/>
          </p:cNvCxnSpPr>
          <p:nvPr/>
        </p:nvCxnSpPr>
        <p:spPr>
          <a:xfrm>
            <a:off x="7201978" y="1084708"/>
            <a:ext cx="378376" cy="456065"/>
          </a:xfrm>
          <a:prstGeom prst="straightConnector1">
            <a:avLst/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Arc 8"/>
          <p:cNvSpPr/>
          <p:nvPr/>
        </p:nvSpPr>
        <p:spPr>
          <a:xfrm>
            <a:off x="7566302" y="1210630"/>
            <a:ext cx="209450" cy="335120"/>
          </a:xfrm>
          <a:prstGeom prst="arc">
            <a:avLst>
              <a:gd name="adj1" fmla="val 6997998"/>
              <a:gd name="adj2" fmla="val 3360527"/>
            </a:avLst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529208" y="1547618"/>
            <a:ext cx="259649" cy="259649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9705047" y="1517041"/>
            <a:ext cx="259649" cy="259649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Oval 11"/>
          <p:cNvSpPr/>
          <p:nvPr/>
        </p:nvSpPr>
        <p:spPr>
          <a:xfrm>
            <a:off x="9878976" y="795763"/>
            <a:ext cx="259649" cy="259649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3" name="Straight Arrow Connector 12"/>
          <p:cNvCxnSpPr>
            <a:stCxn id="10" idx="6"/>
            <a:endCxn id="11" idx="2"/>
          </p:cNvCxnSpPr>
          <p:nvPr/>
        </p:nvCxnSpPr>
        <p:spPr>
          <a:xfrm flipV="1">
            <a:off x="8788857" y="1646866"/>
            <a:ext cx="916190" cy="30577"/>
          </a:xfrm>
          <a:prstGeom prst="straightConnector1">
            <a:avLst/>
          </a:pr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Arrow Connector 13"/>
          <p:cNvCxnSpPr>
            <a:stCxn id="11" idx="0"/>
            <a:endCxn id="12" idx="3"/>
          </p:cNvCxnSpPr>
          <p:nvPr/>
        </p:nvCxnSpPr>
        <p:spPr>
          <a:xfrm flipV="1">
            <a:off x="9834872" y="1017387"/>
            <a:ext cx="82129" cy="499654"/>
          </a:xfrm>
          <a:prstGeom prst="straightConnector1">
            <a:avLst/>
          </a:pr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Curved Connector 14"/>
          <p:cNvCxnSpPr>
            <a:stCxn id="10" idx="7"/>
            <a:endCxn id="12" idx="2"/>
          </p:cNvCxnSpPr>
          <p:nvPr/>
        </p:nvCxnSpPr>
        <p:spPr>
          <a:xfrm rot="5400000" flipH="1" flipV="1">
            <a:off x="8984877" y="691544"/>
            <a:ext cx="660055" cy="1128144"/>
          </a:xfrm>
          <a:prstGeom prst="curvedConnector2">
            <a:avLst/>
          </a:pr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Oval 15"/>
          <p:cNvSpPr/>
          <p:nvPr/>
        </p:nvSpPr>
        <p:spPr>
          <a:xfrm>
            <a:off x="10479667" y="1030100"/>
            <a:ext cx="259649" cy="259649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7" name="Oval 16"/>
          <p:cNvSpPr/>
          <p:nvPr/>
        </p:nvSpPr>
        <p:spPr>
          <a:xfrm>
            <a:off x="11168180" y="1683695"/>
            <a:ext cx="259649" cy="259649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8" name="Oval 17"/>
          <p:cNvSpPr/>
          <p:nvPr/>
        </p:nvSpPr>
        <p:spPr>
          <a:xfrm>
            <a:off x="11823067" y="1030100"/>
            <a:ext cx="259649" cy="259649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9" name="Curved Connector 18"/>
          <p:cNvCxnSpPr>
            <a:stCxn id="16" idx="0"/>
            <a:endCxn id="18" idx="0"/>
          </p:cNvCxnSpPr>
          <p:nvPr/>
        </p:nvCxnSpPr>
        <p:spPr>
          <a:xfrm rot="5400000" flipH="1" flipV="1">
            <a:off x="11281192" y="358400"/>
            <a:ext cx="12700" cy="1343400"/>
          </a:xfrm>
          <a:prstGeom prst="curvedConnector3">
            <a:avLst>
              <a:gd name="adj1" fmla="val 4004087"/>
            </a:avLst>
          </a:prstGeom>
          <a:noFill/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urved Connector 19"/>
          <p:cNvCxnSpPr>
            <a:stCxn id="18" idx="4"/>
            <a:endCxn id="17" idx="6"/>
          </p:cNvCxnSpPr>
          <p:nvPr/>
        </p:nvCxnSpPr>
        <p:spPr>
          <a:xfrm rot="5400000">
            <a:off x="11428476" y="1289103"/>
            <a:ext cx="523771" cy="525063"/>
          </a:xfrm>
          <a:prstGeom prst="curvedConnector2">
            <a:avLst/>
          </a:prstGeom>
          <a:noFill/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Curved Connector 20"/>
          <p:cNvCxnSpPr>
            <a:stCxn id="17" idx="2"/>
            <a:endCxn id="16" idx="4"/>
          </p:cNvCxnSpPr>
          <p:nvPr/>
        </p:nvCxnSpPr>
        <p:spPr>
          <a:xfrm rot="10800000">
            <a:off x="10609492" y="1289750"/>
            <a:ext cx="558688" cy="523771"/>
          </a:xfrm>
          <a:prstGeom prst="curvedConnector2">
            <a:avLst/>
          </a:prstGeom>
          <a:noFill/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09693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Cartesian Abstraction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Forgets the correlation between </a:t>
            </a:r>
            <a:br>
              <a:rPr lang="en-US" dirty="0"/>
            </a:br>
            <a:r>
              <a:rPr lang="en-US" dirty="0"/>
              <a:t>the states of different </a:t>
            </a:r>
            <a:r>
              <a:rPr lang="en-US" dirty="0" err="1"/>
              <a:t>middleboxes</a:t>
            </a:r>
            <a:endParaRPr lang="en-US" dirty="0"/>
          </a:p>
          <a:p>
            <a:pPr lvl="1"/>
            <a:r>
              <a:rPr lang="en-US" dirty="0"/>
              <a:t>Channels as well</a:t>
            </a:r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394247" y="1565102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6980354" y="863084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Oval 5"/>
          <p:cNvSpPr/>
          <p:nvPr/>
        </p:nvSpPr>
        <p:spPr>
          <a:xfrm>
            <a:off x="7542329" y="1502748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7" name="Straight Arrow Connector 6"/>
          <p:cNvCxnSpPr>
            <a:stCxn id="4" idx="7"/>
            <a:endCxn id="5" idx="3"/>
          </p:cNvCxnSpPr>
          <p:nvPr/>
        </p:nvCxnSpPr>
        <p:spPr>
          <a:xfrm flipV="1">
            <a:off x="6615871" y="1084708"/>
            <a:ext cx="402508" cy="518419"/>
          </a:xfrm>
          <a:prstGeom prst="straightConnector1">
            <a:avLst/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Straight Arrow Connector 7"/>
          <p:cNvCxnSpPr>
            <a:stCxn id="5" idx="5"/>
            <a:endCxn id="6" idx="1"/>
          </p:cNvCxnSpPr>
          <p:nvPr/>
        </p:nvCxnSpPr>
        <p:spPr>
          <a:xfrm>
            <a:off x="7201978" y="1084708"/>
            <a:ext cx="378376" cy="456065"/>
          </a:xfrm>
          <a:prstGeom prst="straightConnector1">
            <a:avLst/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Arc 8"/>
          <p:cNvSpPr/>
          <p:nvPr/>
        </p:nvSpPr>
        <p:spPr>
          <a:xfrm>
            <a:off x="7566302" y="1210630"/>
            <a:ext cx="209450" cy="335120"/>
          </a:xfrm>
          <a:prstGeom prst="arc">
            <a:avLst>
              <a:gd name="adj1" fmla="val 6997998"/>
              <a:gd name="adj2" fmla="val 3360527"/>
            </a:avLst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529208" y="1547618"/>
            <a:ext cx="259649" cy="259649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9705047" y="1517041"/>
            <a:ext cx="259649" cy="259649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878976" y="795763"/>
            <a:ext cx="259649" cy="259649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>
            <a:stCxn id="10" idx="6"/>
            <a:endCxn id="11" idx="2"/>
          </p:cNvCxnSpPr>
          <p:nvPr/>
        </p:nvCxnSpPr>
        <p:spPr>
          <a:xfrm flipV="1">
            <a:off x="8788857" y="1646866"/>
            <a:ext cx="916190" cy="30577"/>
          </a:xfrm>
          <a:prstGeom prst="straightConnector1">
            <a:avLst/>
          </a:pr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Arrow Connector 13"/>
          <p:cNvCxnSpPr>
            <a:stCxn id="11" idx="0"/>
            <a:endCxn id="12" idx="3"/>
          </p:cNvCxnSpPr>
          <p:nvPr/>
        </p:nvCxnSpPr>
        <p:spPr>
          <a:xfrm flipV="1">
            <a:off x="9834872" y="1017387"/>
            <a:ext cx="82129" cy="499654"/>
          </a:xfrm>
          <a:prstGeom prst="straightConnector1">
            <a:avLst/>
          </a:pr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Curved Connector 14"/>
          <p:cNvCxnSpPr>
            <a:stCxn id="10" idx="7"/>
            <a:endCxn id="12" idx="2"/>
          </p:cNvCxnSpPr>
          <p:nvPr/>
        </p:nvCxnSpPr>
        <p:spPr>
          <a:xfrm rot="5400000" flipH="1" flipV="1">
            <a:off x="8984877" y="691544"/>
            <a:ext cx="660055" cy="1128144"/>
          </a:xfrm>
          <a:prstGeom prst="curvedConnector2">
            <a:avLst/>
          </a:pr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Oval 15"/>
          <p:cNvSpPr/>
          <p:nvPr/>
        </p:nvSpPr>
        <p:spPr>
          <a:xfrm>
            <a:off x="10479667" y="1030100"/>
            <a:ext cx="259649" cy="259649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 smtClean="0">
                <a:solidFill>
                  <a:schemeClr val="tx1"/>
                </a:solidFill>
              </a:rPr>
              <a:t>α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1168180" y="1683695"/>
            <a:ext cx="259649" cy="259649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γ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1823067" y="1030100"/>
            <a:ext cx="259649" cy="259649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β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Curved Connector 18"/>
          <p:cNvCxnSpPr>
            <a:stCxn id="16" idx="0"/>
            <a:endCxn id="18" idx="0"/>
          </p:cNvCxnSpPr>
          <p:nvPr/>
        </p:nvCxnSpPr>
        <p:spPr>
          <a:xfrm rot="5400000" flipH="1" flipV="1">
            <a:off x="11281192" y="358400"/>
            <a:ext cx="12700" cy="1343400"/>
          </a:xfrm>
          <a:prstGeom prst="curvedConnector3">
            <a:avLst>
              <a:gd name="adj1" fmla="val 4004087"/>
            </a:avLst>
          </a:prstGeom>
          <a:noFill/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urved Connector 19"/>
          <p:cNvCxnSpPr>
            <a:stCxn id="18" idx="4"/>
            <a:endCxn id="17" idx="6"/>
          </p:cNvCxnSpPr>
          <p:nvPr/>
        </p:nvCxnSpPr>
        <p:spPr>
          <a:xfrm rot="5400000">
            <a:off x="11428476" y="1289103"/>
            <a:ext cx="523771" cy="525063"/>
          </a:xfrm>
          <a:prstGeom prst="curvedConnector2">
            <a:avLst/>
          </a:prstGeom>
          <a:noFill/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Curved Connector 20"/>
          <p:cNvCxnSpPr>
            <a:stCxn id="17" idx="2"/>
            <a:endCxn id="16" idx="4"/>
          </p:cNvCxnSpPr>
          <p:nvPr/>
        </p:nvCxnSpPr>
        <p:spPr>
          <a:xfrm rot="10800000">
            <a:off x="10609492" y="1289750"/>
            <a:ext cx="558688" cy="523771"/>
          </a:xfrm>
          <a:prstGeom prst="curvedConnector2">
            <a:avLst/>
          </a:prstGeom>
          <a:noFill/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Oval 24"/>
          <p:cNvSpPr/>
          <p:nvPr/>
        </p:nvSpPr>
        <p:spPr>
          <a:xfrm>
            <a:off x="6675625" y="2709343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Oval 25"/>
          <p:cNvSpPr/>
          <p:nvPr/>
        </p:nvSpPr>
        <p:spPr>
          <a:xfrm>
            <a:off x="6998623" y="2709343"/>
            <a:ext cx="259649" cy="259649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7322053" y="2699860"/>
            <a:ext cx="259649" cy="259649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α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6294128" y="1409401"/>
            <a:ext cx="147786" cy="187816"/>
          </a:xfrm>
          <a:prstGeom prst="straightConnector1">
            <a:avLst/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8393311" y="1424581"/>
            <a:ext cx="147786" cy="187816"/>
          </a:xfrm>
          <a:prstGeom prst="straightConnector1">
            <a:avLst/>
          </a:pr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10367750" y="881902"/>
            <a:ext cx="147786" cy="187816"/>
          </a:xfrm>
          <a:prstGeom prst="straightConnector1">
            <a:avLst/>
          </a:prstGeom>
          <a:noFill/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Rectangle 23"/>
          <p:cNvSpPr/>
          <p:nvPr/>
        </p:nvSpPr>
        <p:spPr>
          <a:xfrm>
            <a:off x="6587392" y="2585196"/>
            <a:ext cx="1075075" cy="486229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Arrow Connector 94"/>
          <p:cNvCxnSpPr/>
          <p:nvPr/>
        </p:nvCxnSpPr>
        <p:spPr>
          <a:xfrm>
            <a:off x="6580003" y="2403152"/>
            <a:ext cx="147786" cy="187816"/>
          </a:xfrm>
          <a:prstGeom prst="straightConnector1">
            <a:avLst/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56027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Cartesian Abstraction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Forgets the correlation between </a:t>
            </a:r>
            <a:br>
              <a:rPr lang="en-US" dirty="0"/>
            </a:br>
            <a:r>
              <a:rPr lang="en-US" dirty="0"/>
              <a:t>the states of different </a:t>
            </a:r>
            <a:r>
              <a:rPr lang="en-US" dirty="0" err="1"/>
              <a:t>middleboxes</a:t>
            </a:r>
            <a:endParaRPr lang="en-US" dirty="0"/>
          </a:p>
          <a:p>
            <a:pPr lvl="1"/>
            <a:r>
              <a:rPr lang="en-US" dirty="0"/>
              <a:t>Channels as well</a:t>
            </a:r>
          </a:p>
          <a:p>
            <a:endParaRPr lang="en-US" dirty="0"/>
          </a:p>
          <a:p>
            <a:r>
              <a:rPr lang="en-US" dirty="0"/>
              <a:t>Analyze each middlebox separately</a:t>
            </a:r>
          </a:p>
          <a:p>
            <a:pPr lvl="1"/>
            <a:r>
              <a:rPr lang="en-US" dirty="0"/>
              <a:t>w.r.t any reachable state of other </a:t>
            </a:r>
            <a:br>
              <a:rPr lang="en-US" dirty="0"/>
            </a:br>
            <a:r>
              <a:rPr lang="en-US" dirty="0" err="1"/>
              <a:t>middleboxes</a:t>
            </a:r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394247" y="1565102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6980354" y="863084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Oval 5"/>
          <p:cNvSpPr/>
          <p:nvPr/>
        </p:nvSpPr>
        <p:spPr>
          <a:xfrm>
            <a:off x="7542329" y="1502748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7" name="Straight Arrow Connector 6"/>
          <p:cNvCxnSpPr>
            <a:stCxn id="4" idx="7"/>
            <a:endCxn id="5" idx="3"/>
          </p:cNvCxnSpPr>
          <p:nvPr/>
        </p:nvCxnSpPr>
        <p:spPr>
          <a:xfrm flipV="1">
            <a:off x="6615871" y="1084708"/>
            <a:ext cx="402508" cy="518419"/>
          </a:xfrm>
          <a:prstGeom prst="straightConnector1">
            <a:avLst/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Straight Arrow Connector 7"/>
          <p:cNvCxnSpPr>
            <a:stCxn id="5" idx="5"/>
            <a:endCxn id="6" idx="1"/>
          </p:cNvCxnSpPr>
          <p:nvPr/>
        </p:nvCxnSpPr>
        <p:spPr>
          <a:xfrm>
            <a:off x="7201978" y="1084708"/>
            <a:ext cx="378376" cy="456065"/>
          </a:xfrm>
          <a:prstGeom prst="straightConnector1">
            <a:avLst/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Arc 8"/>
          <p:cNvSpPr/>
          <p:nvPr/>
        </p:nvSpPr>
        <p:spPr>
          <a:xfrm>
            <a:off x="7566302" y="1210630"/>
            <a:ext cx="209450" cy="335120"/>
          </a:xfrm>
          <a:prstGeom prst="arc">
            <a:avLst>
              <a:gd name="adj1" fmla="val 6997998"/>
              <a:gd name="adj2" fmla="val 3360527"/>
            </a:avLst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529208" y="1547618"/>
            <a:ext cx="259649" cy="259649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9705047" y="1517041"/>
            <a:ext cx="259649" cy="259649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Oval 11"/>
          <p:cNvSpPr/>
          <p:nvPr/>
        </p:nvSpPr>
        <p:spPr>
          <a:xfrm>
            <a:off x="9878976" y="795763"/>
            <a:ext cx="259649" cy="259649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3" name="Straight Arrow Connector 12"/>
          <p:cNvCxnSpPr>
            <a:stCxn id="10" idx="6"/>
            <a:endCxn id="11" idx="2"/>
          </p:cNvCxnSpPr>
          <p:nvPr/>
        </p:nvCxnSpPr>
        <p:spPr>
          <a:xfrm flipV="1">
            <a:off x="8788857" y="1646866"/>
            <a:ext cx="916190" cy="30577"/>
          </a:xfrm>
          <a:prstGeom prst="straightConnector1">
            <a:avLst/>
          </a:pr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Arrow Connector 13"/>
          <p:cNvCxnSpPr>
            <a:stCxn id="11" idx="0"/>
            <a:endCxn id="12" idx="3"/>
          </p:cNvCxnSpPr>
          <p:nvPr/>
        </p:nvCxnSpPr>
        <p:spPr>
          <a:xfrm flipV="1">
            <a:off x="9834872" y="1017387"/>
            <a:ext cx="82129" cy="499654"/>
          </a:xfrm>
          <a:prstGeom prst="straightConnector1">
            <a:avLst/>
          </a:pr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Curved Connector 14"/>
          <p:cNvCxnSpPr>
            <a:stCxn id="10" idx="7"/>
            <a:endCxn id="12" idx="2"/>
          </p:cNvCxnSpPr>
          <p:nvPr/>
        </p:nvCxnSpPr>
        <p:spPr>
          <a:xfrm rot="5400000" flipH="1" flipV="1">
            <a:off x="8984877" y="691544"/>
            <a:ext cx="660055" cy="1128144"/>
          </a:xfrm>
          <a:prstGeom prst="curvedConnector2">
            <a:avLst/>
          </a:pr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Oval 15"/>
          <p:cNvSpPr/>
          <p:nvPr/>
        </p:nvSpPr>
        <p:spPr>
          <a:xfrm>
            <a:off x="10479667" y="1030100"/>
            <a:ext cx="259649" cy="259649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7" name="Oval 16"/>
          <p:cNvSpPr/>
          <p:nvPr/>
        </p:nvSpPr>
        <p:spPr>
          <a:xfrm>
            <a:off x="11168180" y="1683695"/>
            <a:ext cx="259649" cy="259649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8" name="Oval 17"/>
          <p:cNvSpPr/>
          <p:nvPr/>
        </p:nvSpPr>
        <p:spPr>
          <a:xfrm>
            <a:off x="11823067" y="1030100"/>
            <a:ext cx="259649" cy="259649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9" name="Curved Connector 18"/>
          <p:cNvCxnSpPr>
            <a:stCxn id="16" idx="0"/>
            <a:endCxn id="18" idx="0"/>
          </p:cNvCxnSpPr>
          <p:nvPr/>
        </p:nvCxnSpPr>
        <p:spPr>
          <a:xfrm rot="5400000" flipH="1" flipV="1">
            <a:off x="11281192" y="358400"/>
            <a:ext cx="12700" cy="1343400"/>
          </a:xfrm>
          <a:prstGeom prst="curvedConnector3">
            <a:avLst>
              <a:gd name="adj1" fmla="val 4004087"/>
            </a:avLst>
          </a:prstGeom>
          <a:noFill/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urved Connector 19"/>
          <p:cNvCxnSpPr>
            <a:stCxn id="18" idx="4"/>
            <a:endCxn id="17" idx="6"/>
          </p:cNvCxnSpPr>
          <p:nvPr/>
        </p:nvCxnSpPr>
        <p:spPr>
          <a:xfrm rot="5400000">
            <a:off x="11428476" y="1289103"/>
            <a:ext cx="523771" cy="525063"/>
          </a:xfrm>
          <a:prstGeom prst="curvedConnector2">
            <a:avLst/>
          </a:prstGeom>
          <a:noFill/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Curved Connector 20"/>
          <p:cNvCxnSpPr>
            <a:stCxn id="17" idx="2"/>
            <a:endCxn id="16" idx="4"/>
          </p:cNvCxnSpPr>
          <p:nvPr/>
        </p:nvCxnSpPr>
        <p:spPr>
          <a:xfrm rot="10800000">
            <a:off x="10609492" y="1289750"/>
            <a:ext cx="558688" cy="523771"/>
          </a:xfrm>
          <a:prstGeom prst="curvedConnector2">
            <a:avLst/>
          </a:prstGeom>
          <a:noFill/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5" name="Oval 114"/>
          <p:cNvSpPr/>
          <p:nvPr/>
        </p:nvSpPr>
        <p:spPr>
          <a:xfrm>
            <a:off x="6964239" y="2753429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6" name="Oval 115"/>
          <p:cNvSpPr/>
          <p:nvPr/>
        </p:nvSpPr>
        <p:spPr>
          <a:xfrm>
            <a:off x="6964239" y="3115659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8" name="Oval 117"/>
          <p:cNvSpPr/>
          <p:nvPr/>
        </p:nvSpPr>
        <p:spPr>
          <a:xfrm>
            <a:off x="9106945" y="2753429"/>
            <a:ext cx="259649" cy="259649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0" name="Oval 119"/>
          <p:cNvSpPr/>
          <p:nvPr/>
        </p:nvSpPr>
        <p:spPr>
          <a:xfrm>
            <a:off x="9106945" y="3483888"/>
            <a:ext cx="259649" cy="259649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1" name="Oval 120"/>
          <p:cNvSpPr/>
          <p:nvPr/>
        </p:nvSpPr>
        <p:spPr>
          <a:xfrm>
            <a:off x="11225110" y="2753429"/>
            <a:ext cx="259649" cy="259649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2" name="Oval 121"/>
          <p:cNvSpPr/>
          <p:nvPr/>
        </p:nvSpPr>
        <p:spPr>
          <a:xfrm>
            <a:off x="11225110" y="3115659"/>
            <a:ext cx="259649" cy="259649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3" name="Oval 122"/>
          <p:cNvSpPr/>
          <p:nvPr/>
        </p:nvSpPr>
        <p:spPr>
          <a:xfrm>
            <a:off x="11225110" y="3483888"/>
            <a:ext cx="259649" cy="259649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7585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Cartesian Abstraction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Forgets the correlation between </a:t>
            </a:r>
            <a:br>
              <a:rPr lang="en-US" dirty="0"/>
            </a:br>
            <a:r>
              <a:rPr lang="en-US" dirty="0"/>
              <a:t>the states of different </a:t>
            </a:r>
            <a:r>
              <a:rPr lang="en-US" dirty="0" err="1"/>
              <a:t>middleboxes</a:t>
            </a:r>
            <a:endParaRPr lang="en-US" dirty="0"/>
          </a:p>
          <a:p>
            <a:pPr lvl="1"/>
            <a:r>
              <a:rPr lang="en-US" dirty="0"/>
              <a:t>Channels as well</a:t>
            </a:r>
          </a:p>
          <a:p>
            <a:endParaRPr lang="en-US" dirty="0"/>
          </a:p>
          <a:p>
            <a:r>
              <a:rPr lang="en-US" dirty="0"/>
              <a:t>Analyze each middlebox separately</a:t>
            </a:r>
          </a:p>
          <a:p>
            <a:pPr lvl="1"/>
            <a:r>
              <a:rPr lang="en-US" dirty="0"/>
              <a:t>w.r.t any reachable state of other </a:t>
            </a:r>
            <a:br>
              <a:rPr lang="en-US" dirty="0"/>
            </a:br>
            <a:r>
              <a:rPr lang="en-US" dirty="0" err="1"/>
              <a:t>middleboxes</a:t>
            </a:r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394247" y="1565102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6980354" y="863084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Oval 5"/>
          <p:cNvSpPr/>
          <p:nvPr/>
        </p:nvSpPr>
        <p:spPr>
          <a:xfrm>
            <a:off x="7542329" y="1502748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7" name="Straight Arrow Connector 6"/>
          <p:cNvCxnSpPr>
            <a:stCxn id="4" idx="7"/>
            <a:endCxn id="5" idx="3"/>
          </p:cNvCxnSpPr>
          <p:nvPr/>
        </p:nvCxnSpPr>
        <p:spPr>
          <a:xfrm flipV="1">
            <a:off x="6615871" y="1084708"/>
            <a:ext cx="402508" cy="518419"/>
          </a:xfrm>
          <a:prstGeom prst="straightConnector1">
            <a:avLst/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Straight Arrow Connector 7"/>
          <p:cNvCxnSpPr>
            <a:stCxn id="5" idx="5"/>
            <a:endCxn id="6" idx="1"/>
          </p:cNvCxnSpPr>
          <p:nvPr/>
        </p:nvCxnSpPr>
        <p:spPr>
          <a:xfrm>
            <a:off x="7201978" y="1084708"/>
            <a:ext cx="378376" cy="456065"/>
          </a:xfrm>
          <a:prstGeom prst="straightConnector1">
            <a:avLst/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Arc 8"/>
          <p:cNvSpPr/>
          <p:nvPr/>
        </p:nvSpPr>
        <p:spPr>
          <a:xfrm>
            <a:off x="7566302" y="1210630"/>
            <a:ext cx="209450" cy="335120"/>
          </a:xfrm>
          <a:prstGeom prst="arc">
            <a:avLst>
              <a:gd name="adj1" fmla="val 6997998"/>
              <a:gd name="adj2" fmla="val 3360527"/>
            </a:avLst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529208" y="1547618"/>
            <a:ext cx="259649" cy="259649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9705047" y="1517041"/>
            <a:ext cx="259649" cy="259649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Oval 11"/>
          <p:cNvSpPr/>
          <p:nvPr/>
        </p:nvSpPr>
        <p:spPr>
          <a:xfrm>
            <a:off x="9878976" y="795763"/>
            <a:ext cx="259649" cy="259649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3" name="Straight Arrow Connector 12"/>
          <p:cNvCxnSpPr>
            <a:stCxn id="10" idx="6"/>
            <a:endCxn id="11" idx="2"/>
          </p:cNvCxnSpPr>
          <p:nvPr/>
        </p:nvCxnSpPr>
        <p:spPr>
          <a:xfrm flipV="1">
            <a:off x="8788857" y="1646866"/>
            <a:ext cx="916190" cy="30577"/>
          </a:xfrm>
          <a:prstGeom prst="straightConnector1">
            <a:avLst/>
          </a:pr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Arrow Connector 13"/>
          <p:cNvCxnSpPr>
            <a:stCxn id="11" idx="0"/>
            <a:endCxn id="12" idx="3"/>
          </p:cNvCxnSpPr>
          <p:nvPr/>
        </p:nvCxnSpPr>
        <p:spPr>
          <a:xfrm flipV="1">
            <a:off x="9834872" y="1017387"/>
            <a:ext cx="82129" cy="499654"/>
          </a:xfrm>
          <a:prstGeom prst="straightConnector1">
            <a:avLst/>
          </a:pr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Curved Connector 14"/>
          <p:cNvCxnSpPr>
            <a:stCxn id="10" idx="7"/>
            <a:endCxn id="12" idx="2"/>
          </p:cNvCxnSpPr>
          <p:nvPr/>
        </p:nvCxnSpPr>
        <p:spPr>
          <a:xfrm rot="5400000" flipH="1" flipV="1">
            <a:off x="8984877" y="691544"/>
            <a:ext cx="660055" cy="1128144"/>
          </a:xfrm>
          <a:prstGeom prst="curvedConnector2">
            <a:avLst/>
          </a:pr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Oval 15"/>
          <p:cNvSpPr/>
          <p:nvPr/>
        </p:nvSpPr>
        <p:spPr>
          <a:xfrm>
            <a:off x="10479667" y="1030100"/>
            <a:ext cx="259649" cy="259649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7" name="Oval 16"/>
          <p:cNvSpPr/>
          <p:nvPr/>
        </p:nvSpPr>
        <p:spPr>
          <a:xfrm>
            <a:off x="11168180" y="1683695"/>
            <a:ext cx="259649" cy="259649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8" name="Oval 17"/>
          <p:cNvSpPr/>
          <p:nvPr/>
        </p:nvSpPr>
        <p:spPr>
          <a:xfrm>
            <a:off x="11823067" y="1030100"/>
            <a:ext cx="259649" cy="259649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9" name="Curved Connector 18"/>
          <p:cNvCxnSpPr>
            <a:stCxn id="16" idx="0"/>
            <a:endCxn id="18" idx="0"/>
          </p:cNvCxnSpPr>
          <p:nvPr/>
        </p:nvCxnSpPr>
        <p:spPr>
          <a:xfrm rot="5400000" flipH="1" flipV="1">
            <a:off x="11281192" y="358400"/>
            <a:ext cx="12700" cy="1343400"/>
          </a:xfrm>
          <a:prstGeom prst="curvedConnector3">
            <a:avLst>
              <a:gd name="adj1" fmla="val 4004087"/>
            </a:avLst>
          </a:prstGeom>
          <a:noFill/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urved Connector 19"/>
          <p:cNvCxnSpPr>
            <a:stCxn id="18" idx="4"/>
            <a:endCxn id="17" idx="6"/>
          </p:cNvCxnSpPr>
          <p:nvPr/>
        </p:nvCxnSpPr>
        <p:spPr>
          <a:xfrm rot="5400000">
            <a:off x="11428476" y="1289103"/>
            <a:ext cx="523771" cy="525063"/>
          </a:xfrm>
          <a:prstGeom prst="curvedConnector2">
            <a:avLst/>
          </a:prstGeom>
          <a:noFill/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Curved Connector 20"/>
          <p:cNvCxnSpPr>
            <a:stCxn id="17" idx="2"/>
            <a:endCxn id="16" idx="4"/>
          </p:cNvCxnSpPr>
          <p:nvPr/>
        </p:nvCxnSpPr>
        <p:spPr>
          <a:xfrm rot="10800000">
            <a:off x="10609492" y="1289750"/>
            <a:ext cx="558688" cy="523771"/>
          </a:xfrm>
          <a:prstGeom prst="curvedConnector2">
            <a:avLst/>
          </a:prstGeom>
          <a:noFill/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5" name="Oval 114"/>
          <p:cNvSpPr/>
          <p:nvPr/>
        </p:nvSpPr>
        <p:spPr>
          <a:xfrm>
            <a:off x="6964239" y="2753429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6" name="Oval 115"/>
          <p:cNvSpPr/>
          <p:nvPr/>
        </p:nvSpPr>
        <p:spPr>
          <a:xfrm>
            <a:off x="6964239" y="3115659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8" name="Oval 117"/>
          <p:cNvSpPr/>
          <p:nvPr/>
        </p:nvSpPr>
        <p:spPr>
          <a:xfrm>
            <a:off x="9106945" y="2753429"/>
            <a:ext cx="259649" cy="259649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0" name="Oval 119"/>
          <p:cNvSpPr/>
          <p:nvPr/>
        </p:nvSpPr>
        <p:spPr>
          <a:xfrm>
            <a:off x="9106945" y="3483888"/>
            <a:ext cx="259649" cy="259649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1" name="Oval 120"/>
          <p:cNvSpPr/>
          <p:nvPr/>
        </p:nvSpPr>
        <p:spPr>
          <a:xfrm>
            <a:off x="11225110" y="2753429"/>
            <a:ext cx="259649" cy="259649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2" name="Oval 121"/>
          <p:cNvSpPr/>
          <p:nvPr/>
        </p:nvSpPr>
        <p:spPr>
          <a:xfrm>
            <a:off x="11225110" y="3115659"/>
            <a:ext cx="259649" cy="259649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3" name="Oval 122"/>
          <p:cNvSpPr/>
          <p:nvPr/>
        </p:nvSpPr>
        <p:spPr>
          <a:xfrm>
            <a:off x="11225110" y="3483888"/>
            <a:ext cx="259649" cy="259649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26" name="Straight Arrow Connector 125"/>
          <p:cNvCxnSpPr/>
          <p:nvPr/>
        </p:nvCxnSpPr>
        <p:spPr>
          <a:xfrm>
            <a:off x="9246952" y="4140639"/>
            <a:ext cx="17784" cy="743026"/>
          </a:xfrm>
          <a:prstGeom prst="straightConnector1">
            <a:avLst/>
          </a:prstGeom>
          <a:ln w="53975" cmpd="dbl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8654022" y="5160425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1" name="Oval 130"/>
          <p:cNvSpPr/>
          <p:nvPr/>
        </p:nvSpPr>
        <p:spPr>
          <a:xfrm>
            <a:off x="9136674" y="5160425"/>
            <a:ext cx="259649" cy="259649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2" name="Oval 131"/>
          <p:cNvSpPr/>
          <p:nvPr/>
        </p:nvSpPr>
        <p:spPr>
          <a:xfrm>
            <a:off x="9619327" y="5150942"/>
            <a:ext cx="259649" cy="259649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8710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Cartesian Abstraction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Forgets the correlation between </a:t>
            </a:r>
            <a:br>
              <a:rPr lang="en-US" dirty="0"/>
            </a:br>
            <a:r>
              <a:rPr lang="en-US" dirty="0"/>
              <a:t>the states of different </a:t>
            </a:r>
            <a:r>
              <a:rPr lang="en-US" dirty="0" err="1"/>
              <a:t>middleboxes</a:t>
            </a:r>
            <a:endParaRPr lang="en-US" dirty="0"/>
          </a:p>
          <a:p>
            <a:pPr lvl="1"/>
            <a:r>
              <a:rPr lang="en-US" dirty="0"/>
              <a:t>Channels as well</a:t>
            </a:r>
          </a:p>
          <a:p>
            <a:endParaRPr lang="en-US" dirty="0"/>
          </a:p>
          <a:p>
            <a:r>
              <a:rPr lang="en-US" dirty="0"/>
              <a:t>Analyze each middlebox separately</a:t>
            </a:r>
          </a:p>
          <a:p>
            <a:pPr lvl="1"/>
            <a:r>
              <a:rPr lang="en-US" dirty="0"/>
              <a:t>w.r.t any reachable state of other </a:t>
            </a:r>
            <a:br>
              <a:rPr lang="en-US" dirty="0"/>
            </a:br>
            <a:r>
              <a:rPr lang="en-US" dirty="0" err="1"/>
              <a:t>middleboxes</a:t>
            </a:r>
            <a:endParaRPr lang="en-US" dirty="0"/>
          </a:p>
          <a:p>
            <a:endParaRPr lang="en-US" dirty="0"/>
          </a:p>
          <a:p>
            <a:r>
              <a:rPr lang="en-US" dirty="0"/>
              <a:t>EXPTIME complexity</a:t>
            </a:r>
          </a:p>
        </p:txBody>
      </p:sp>
      <p:sp>
        <p:nvSpPr>
          <p:cNvPr id="4" name="Oval 3"/>
          <p:cNvSpPr/>
          <p:nvPr/>
        </p:nvSpPr>
        <p:spPr>
          <a:xfrm>
            <a:off x="6394247" y="1565102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6980354" y="863084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Oval 5"/>
          <p:cNvSpPr/>
          <p:nvPr/>
        </p:nvSpPr>
        <p:spPr>
          <a:xfrm>
            <a:off x="7542329" y="1502748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7" name="Straight Arrow Connector 6"/>
          <p:cNvCxnSpPr>
            <a:stCxn id="4" idx="7"/>
            <a:endCxn id="5" idx="3"/>
          </p:cNvCxnSpPr>
          <p:nvPr/>
        </p:nvCxnSpPr>
        <p:spPr>
          <a:xfrm flipV="1">
            <a:off x="6615871" y="1084708"/>
            <a:ext cx="402508" cy="518419"/>
          </a:xfrm>
          <a:prstGeom prst="straightConnector1">
            <a:avLst/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Straight Arrow Connector 7"/>
          <p:cNvCxnSpPr>
            <a:stCxn id="5" idx="5"/>
            <a:endCxn id="6" idx="1"/>
          </p:cNvCxnSpPr>
          <p:nvPr/>
        </p:nvCxnSpPr>
        <p:spPr>
          <a:xfrm>
            <a:off x="7201978" y="1084708"/>
            <a:ext cx="378376" cy="456065"/>
          </a:xfrm>
          <a:prstGeom prst="straightConnector1">
            <a:avLst/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Arc 8"/>
          <p:cNvSpPr/>
          <p:nvPr/>
        </p:nvSpPr>
        <p:spPr>
          <a:xfrm>
            <a:off x="7566302" y="1210630"/>
            <a:ext cx="209450" cy="335120"/>
          </a:xfrm>
          <a:prstGeom prst="arc">
            <a:avLst>
              <a:gd name="adj1" fmla="val 6997998"/>
              <a:gd name="adj2" fmla="val 3360527"/>
            </a:avLst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529208" y="1547618"/>
            <a:ext cx="259649" cy="259649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9705047" y="1517041"/>
            <a:ext cx="259649" cy="259649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Oval 11"/>
          <p:cNvSpPr/>
          <p:nvPr/>
        </p:nvSpPr>
        <p:spPr>
          <a:xfrm>
            <a:off x="9878976" y="795763"/>
            <a:ext cx="259649" cy="259649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3" name="Straight Arrow Connector 12"/>
          <p:cNvCxnSpPr>
            <a:stCxn id="10" idx="6"/>
            <a:endCxn id="11" idx="2"/>
          </p:cNvCxnSpPr>
          <p:nvPr/>
        </p:nvCxnSpPr>
        <p:spPr>
          <a:xfrm flipV="1">
            <a:off x="8788857" y="1646866"/>
            <a:ext cx="916190" cy="30577"/>
          </a:xfrm>
          <a:prstGeom prst="straightConnector1">
            <a:avLst/>
          </a:pr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Arrow Connector 13"/>
          <p:cNvCxnSpPr>
            <a:stCxn id="11" idx="0"/>
            <a:endCxn id="12" idx="3"/>
          </p:cNvCxnSpPr>
          <p:nvPr/>
        </p:nvCxnSpPr>
        <p:spPr>
          <a:xfrm flipV="1">
            <a:off x="9834872" y="1017387"/>
            <a:ext cx="82129" cy="499654"/>
          </a:xfrm>
          <a:prstGeom prst="straightConnector1">
            <a:avLst/>
          </a:pr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Curved Connector 14"/>
          <p:cNvCxnSpPr>
            <a:stCxn id="10" idx="7"/>
            <a:endCxn id="12" idx="2"/>
          </p:cNvCxnSpPr>
          <p:nvPr/>
        </p:nvCxnSpPr>
        <p:spPr>
          <a:xfrm rot="5400000" flipH="1" flipV="1">
            <a:off x="8984877" y="691544"/>
            <a:ext cx="660055" cy="1128144"/>
          </a:xfrm>
          <a:prstGeom prst="curvedConnector2">
            <a:avLst/>
          </a:pr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Oval 15"/>
          <p:cNvSpPr/>
          <p:nvPr/>
        </p:nvSpPr>
        <p:spPr>
          <a:xfrm>
            <a:off x="10479667" y="1030100"/>
            <a:ext cx="259649" cy="259649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7" name="Oval 16"/>
          <p:cNvSpPr/>
          <p:nvPr/>
        </p:nvSpPr>
        <p:spPr>
          <a:xfrm>
            <a:off x="11168180" y="1683695"/>
            <a:ext cx="259649" cy="259649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8" name="Oval 17"/>
          <p:cNvSpPr/>
          <p:nvPr/>
        </p:nvSpPr>
        <p:spPr>
          <a:xfrm>
            <a:off x="11823067" y="1030100"/>
            <a:ext cx="259649" cy="259649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9" name="Curved Connector 18"/>
          <p:cNvCxnSpPr>
            <a:stCxn id="16" idx="0"/>
            <a:endCxn id="18" idx="0"/>
          </p:cNvCxnSpPr>
          <p:nvPr/>
        </p:nvCxnSpPr>
        <p:spPr>
          <a:xfrm rot="5400000" flipH="1" flipV="1">
            <a:off x="11281192" y="358400"/>
            <a:ext cx="12700" cy="1343400"/>
          </a:xfrm>
          <a:prstGeom prst="curvedConnector3">
            <a:avLst>
              <a:gd name="adj1" fmla="val 4004087"/>
            </a:avLst>
          </a:prstGeom>
          <a:noFill/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urved Connector 19"/>
          <p:cNvCxnSpPr>
            <a:stCxn id="18" idx="4"/>
            <a:endCxn id="17" idx="6"/>
          </p:cNvCxnSpPr>
          <p:nvPr/>
        </p:nvCxnSpPr>
        <p:spPr>
          <a:xfrm rot="5400000">
            <a:off x="11428476" y="1289103"/>
            <a:ext cx="523771" cy="525063"/>
          </a:xfrm>
          <a:prstGeom prst="curvedConnector2">
            <a:avLst/>
          </a:prstGeom>
          <a:noFill/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Curved Connector 20"/>
          <p:cNvCxnSpPr>
            <a:stCxn id="17" idx="2"/>
            <a:endCxn id="16" idx="4"/>
          </p:cNvCxnSpPr>
          <p:nvPr/>
        </p:nvCxnSpPr>
        <p:spPr>
          <a:xfrm rot="10800000">
            <a:off x="10609492" y="1289750"/>
            <a:ext cx="558688" cy="523771"/>
          </a:xfrm>
          <a:prstGeom prst="curvedConnector2">
            <a:avLst/>
          </a:prstGeom>
          <a:noFill/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5" name="Oval 114"/>
          <p:cNvSpPr/>
          <p:nvPr/>
        </p:nvSpPr>
        <p:spPr>
          <a:xfrm>
            <a:off x="6964239" y="2753429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6" name="Oval 115"/>
          <p:cNvSpPr/>
          <p:nvPr/>
        </p:nvSpPr>
        <p:spPr>
          <a:xfrm>
            <a:off x="6964239" y="3115659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8" name="Oval 117"/>
          <p:cNvSpPr/>
          <p:nvPr/>
        </p:nvSpPr>
        <p:spPr>
          <a:xfrm>
            <a:off x="9106945" y="2753429"/>
            <a:ext cx="259649" cy="259649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0" name="Oval 119"/>
          <p:cNvSpPr/>
          <p:nvPr/>
        </p:nvSpPr>
        <p:spPr>
          <a:xfrm>
            <a:off x="9106945" y="3483888"/>
            <a:ext cx="259649" cy="259649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1" name="Oval 120"/>
          <p:cNvSpPr/>
          <p:nvPr/>
        </p:nvSpPr>
        <p:spPr>
          <a:xfrm>
            <a:off x="11225110" y="2753429"/>
            <a:ext cx="259649" cy="259649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2" name="Oval 121"/>
          <p:cNvSpPr/>
          <p:nvPr/>
        </p:nvSpPr>
        <p:spPr>
          <a:xfrm>
            <a:off x="11225110" y="3115659"/>
            <a:ext cx="259649" cy="259649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3" name="Oval 122"/>
          <p:cNvSpPr/>
          <p:nvPr/>
        </p:nvSpPr>
        <p:spPr>
          <a:xfrm>
            <a:off x="11225110" y="3483888"/>
            <a:ext cx="259649" cy="259649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4992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Cartesian Abstraction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May produce unreachable states</a:t>
            </a:r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394247" y="1565102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6980354" y="863084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Oval 5"/>
          <p:cNvSpPr/>
          <p:nvPr/>
        </p:nvSpPr>
        <p:spPr>
          <a:xfrm>
            <a:off x="7542329" y="1502748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7" name="Straight Arrow Connector 6"/>
          <p:cNvCxnSpPr>
            <a:stCxn id="4" idx="7"/>
            <a:endCxn id="5" idx="3"/>
          </p:cNvCxnSpPr>
          <p:nvPr/>
        </p:nvCxnSpPr>
        <p:spPr>
          <a:xfrm flipV="1">
            <a:off x="6615871" y="1084708"/>
            <a:ext cx="402508" cy="518419"/>
          </a:xfrm>
          <a:prstGeom prst="straightConnector1">
            <a:avLst/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Straight Arrow Connector 7"/>
          <p:cNvCxnSpPr>
            <a:stCxn id="5" idx="5"/>
            <a:endCxn id="6" idx="1"/>
          </p:cNvCxnSpPr>
          <p:nvPr/>
        </p:nvCxnSpPr>
        <p:spPr>
          <a:xfrm>
            <a:off x="7201978" y="1084708"/>
            <a:ext cx="378376" cy="456065"/>
          </a:xfrm>
          <a:prstGeom prst="straightConnector1">
            <a:avLst/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Arc 8"/>
          <p:cNvSpPr/>
          <p:nvPr/>
        </p:nvSpPr>
        <p:spPr>
          <a:xfrm>
            <a:off x="7566302" y="1210630"/>
            <a:ext cx="209450" cy="335120"/>
          </a:xfrm>
          <a:prstGeom prst="arc">
            <a:avLst>
              <a:gd name="adj1" fmla="val 6997998"/>
              <a:gd name="adj2" fmla="val 3360527"/>
            </a:avLst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529208" y="1547618"/>
            <a:ext cx="259649" cy="259649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9705047" y="1517041"/>
            <a:ext cx="259649" cy="259649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Oval 11"/>
          <p:cNvSpPr/>
          <p:nvPr/>
        </p:nvSpPr>
        <p:spPr>
          <a:xfrm>
            <a:off x="9878976" y="795763"/>
            <a:ext cx="259649" cy="259649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3" name="Straight Arrow Connector 12"/>
          <p:cNvCxnSpPr>
            <a:stCxn id="10" idx="6"/>
            <a:endCxn id="11" idx="2"/>
          </p:cNvCxnSpPr>
          <p:nvPr/>
        </p:nvCxnSpPr>
        <p:spPr>
          <a:xfrm flipV="1">
            <a:off x="8788857" y="1646866"/>
            <a:ext cx="916190" cy="30577"/>
          </a:xfrm>
          <a:prstGeom prst="straightConnector1">
            <a:avLst/>
          </a:pr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Arrow Connector 13"/>
          <p:cNvCxnSpPr>
            <a:stCxn id="11" idx="0"/>
            <a:endCxn id="12" idx="3"/>
          </p:cNvCxnSpPr>
          <p:nvPr/>
        </p:nvCxnSpPr>
        <p:spPr>
          <a:xfrm flipV="1">
            <a:off x="9834872" y="1017387"/>
            <a:ext cx="82129" cy="499654"/>
          </a:xfrm>
          <a:prstGeom prst="straightConnector1">
            <a:avLst/>
          </a:pr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Curved Connector 14"/>
          <p:cNvCxnSpPr>
            <a:stCxn id="10" idx="7"/>
            <a:endCxn id="12" idx="2"/>
          </p:cNvCxnSpPr>
          <p:nvPr/>
        </p:nvCxnSpPr>
        <p:spPr>
          <a:xfrm rot="5400000" flipH="1" flipV="1">
            <a:off x="8984877" y="691544"/>
            <a:ext cx="660055" cy="1128144"/>
          </a:xfrm>
          <a:prstGeom prst="curvedConnector2">
            <a:avLst/>
          </a:pr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Oval 15"/>
          <p:cNvSpPr/>
          <p:nvPr/>
        </p:nvSpPr>
        <p:spPr>
          <a:xfrm>
            <a:off x="10479667" y="1030100"/>
            <a:ext cx="259649" cy="259649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7" name="Oval 16"/>
          <p:cNvSpPr/>
          <p:nvPr/>
        </p:nvSpPr>
        <p:spPr>
          <a:xfrm>
            <a:off x="11168180" y="1683695"/>
            <a:ext cx="259649" cy="259649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8" name="Oval 17"/>
          <p:cNvSpPr/>
          <p:nvPr/>
        </p:nvSpPr>
        <p:spPr>
          <a:xfrm>
            <a:off x="11823067" y="1030100"/>
            <a:ext cx="259649" cy="259649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9" name="Curved Connector 18"/>
          <p:cNvCxnSpPr>
            <a:stCxn id="16" idx="0"/>
            <a:endCxn id="18" idx="0"/>
          </p:cNvCxnSpPr>
          <p:nvPr/>
        </p:nvCxnSpPr>
        <p:spPr>
          <a:xfrm rot="5400000" flipH="1" flipV="1">
            <a:off x="11281192" y="358400"/>
            <a:ext cx="12700" cy="1343400"/>
          </a:xfrm>
          <a:prstGeom prst="curvedConnector3">
            <a:avLst>
              <a:gd name="adj1" fmla="val 4004087"/>
            </a:avLst>
          </a:prstGeom>
          <a:noFill/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urved Connector 19"/>
          <p:cNvCxnSpPr>
            <a:stCxn id="18" idx="4"/>
            <a:endCxn id="17" idx="6"/>
          </p:cNvCxnSpPr>
          <p:nvPr/>
        </p:nvCxnSpPr>
        <p:spPr>
          <a:xfrm rot="5400000">
            <a:off x="11428476" y="1289103"/>
            <a:ext cx="523771" cy="525063"/>
          </a:xfrm>
          <a:prstGeom prst="curvedConnector2">
            <a:avLst/>
          </a:prstGeom>
          <a:noFill/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Curved Connector 20"/>
          <p:cNvCxnSpPr>
            <a:stCxn id="17" idx="2"/>
            <a:endCxn id="16" idx="4"/>
          </p:cNvCxnSpPr>
          <p:nvPr/>
        </p:nvCxnSpPr>
        <p:spPr>
          <a:xfrm rot="10800000">
            <a:off x="10609492" y="1289750"/>
            <a:ext cx="558688" cy="523771"/>
          </a:xfrm>
          <a:prstGeom prst="curvedConnector2">
            <a:avLst/>
          </a:prstGeom>
          <a:noFill/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Oval 21"/>
          <p:cNvSpPr/>
          <p:nvPr/>
        </p:nvSpPr>
        <p:spPr>
          <a:xfrm>
            <a:off x="6964239" y="2753429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3" name="Oval 22"/>
          <p:cNvSpPr/>
          <p:nvPr/>
        </p:nvSpPr>
        <p:spPr>
          <a:xfrm>
            <a:off x="6964239" y="3115659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4" name="Oval 23"/>
          <p:cNvSpPr/>
          <p:nvPr/>
        </p:nvSpPr>
        <p:spPr>
          <a:xfrm>
            <a:off x="9106945" y="2753429"/>
            <a:ext cx="259649" cy="259649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Oval 24"/>
          <p:cNvSpPr/>
          <p:nvPr/>
        </p:nvSpPr>
        <p:spPr>
          <a:xfrm>
            <a:off x="9106945" y="3483888"/>
            <a:ext cx="259649" cy="259649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6" name="Oval 25"/>
          <p:cNvSpPr/>
          <p:nvPr/>
        </p:nvSpPr>
        <p:spPr>
          <a:xfrm>
            <a:off x="11225110" y="2753429"/>
            <a:ext cx="259649" cy="259649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Oval 26"/>
          <p:cNvSpPr/>
          <p:nvPr/>
        </p:nvSpPr>
        <p:spPr>
          <a:xfrm>
            <a:off x="11225110" y="3115659"/>
            <a:ext cx="259649" cy="259649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8" name="Oval 27"/>
          <p:cNvSpPr/>
          <p:nvPr/>
        </p:nvSpPr>
        <p:spPr>
          <a:xfrm>
            <a:off x="11225110" y="3483888"/>
            <a:ext cx="259649" cy="259649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9246952" y="4140639"/>
            <a:ext cx="17784" cy="743026"/>
          </a:xfrm>
          <a:prstGeom prst="straightConnector1">
            <a:avLst/>
          </a:prstGeom>
          <a:ln w="53975" cmpd="dbl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8654022" y="5160425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Oval 30"/>
          <p:cNvSpPr/>
          <p:nvPr/>
        </p:nvSpPr>
        <p:spPr>
          <a:xfrm>
            <a:off x="9136674" y="5160425"/>
            <a:ext cx="259649" cy="259649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9619327" y="5150942"/>
            <a:ext cx="259649" cy="259649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9474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Cartesian Abstraction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May produce unreachable states</a:t>
            </a:r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394247" y="1565102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6980354" y="863084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Oval 5"/>
          <p:cNvSpPr/>
          <p:nvPr/>
        </p:nvSpPr>
        <p:spPr>
          <a:xfrm>
            <a:off x="7542329" y="1502748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7" name="Straight Arrow Connector 6"/>
          <p:cNvCxnSpPr>
            <a:stCxn id="4" idx="7"/>
            <a:endCxn id="5" idx="3"/>
          </p:cNvCxnSpPr>
          <p:nvPr/>
        </p:nvCxnSpPr>
        <p:spPr>
          <a:xfrm flipV="1">
            <a:off x="6615871" y="1084708"/>
            <a:ext cx="402508" cy="518419"/>
          </a:xfrm>
          <a:prstGeom prst="straightConnector1">
            <a:avLst/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Straight Arrow Connector 7"/>
          <p:cNvCxnSpPr>
            <a:stCxn id="5" idx="5"/>
            <a:endCxn id="6" idx="1"/>
          </p:cNvCxnSpPr>
          <p:nvPr/>
        </p:nvCxnSpPr>
        <p:spPr>
          <a:xfrm>
            <a:off x="7201978" y="1084708"/>
            <a:ext cx="378376" cy="456065"/>
          </a:xfrm>
          <a:prstGeom prst="straightConnector1">
            <a:avLst/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Arc 8"/>
          <p:cNvSpPr/>
          <p:nvPr/>
        </p:nvSpPr>
        <p:spPr>
          <a:xfrm>
            <a:off x="7566302" y="1210630"/>
            <a:ext cx="209450" cy="335120"/>
          </a:xfrm>
          <a:prstGeom prst="arc">
            <a:avLst>
              <a:gd name="adj1" fmla="val 6997998"/>
              <a:gd name="adj2" fmla="val 3360527"/>
            </a:avLst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529208" y="1547618"/>
            <a:ext cx="259649" cy="259649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9705047" y="1517041"/>
            <a:ext cx="259649" cy="259649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Oval 11"/>
          <p:cNvSpPr/>
          <p:nvPr/>
        </p:nvSpPr>
        <p:spPr>
          <a:xfrm>
            <a:off x="9878976" y="795763"/>
            <a:ext cx="259649" cy="259649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3" name="Straight Arrow Connector 12"/>
          <p:cNvCxnSpPr>
            <a:stCxn id="10" idx="6"/>
            <a:endCxn id="11" idx="2"/>
          </p:cNvCxnSpPr>
          <p:nvPr/>
        </p:nvCxnSpPr>
        <p:spPr>
          <a:xfrm flipV="1">
            <a:off x="8788857" y="1646866"/>
            <a:ext cx="916190" cy="30577"/>
          </a:xfrm>
          <a:prstGeom prst="straightConnector1">
            <a:avLst/>
          </a:pr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Arrow Connector 13"/>
          <p:cNvCxnSpPr>
            <a:stCxn id="11" idx="0"/>
            <a:endCxn id="12" idx="3"/>
          </p:cNvCxnSpPr>
          <p:nvPr/>
        </p:nvCxnSpPr>
        <p:spPr>
          <a:xfrm flipV="1">
            <a:off x="9834872" y="1017387"/>
            <a:ext cx="82129" cy="499654"/>
          </a:xfrm>
          <a:prstGeom prst="straightConnector1">
            <a:avLst/>
          </a:pr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Curved Connector 14"/>
          <p:cNvCxnSpPr>
            <a:stCxn id="10" idx="7"/>
            <a:endCxn id="12" idx="2"/>
          </p:cNvCxnSpPr>
          <p:nvPr/>
        </p:nvCxnSpPr>
        <p:spPr>
          <a:xfrm rot="5400000" flipH="1" flipV="1">
            <a:off x="8984877" y="691544"/>
            <a:ext cx="660055" cy="1128144"/>
          </a:xfrm>
          <a:prstGeom prst="curvedConnector2">
            <a:avLst/>
          </a:pr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Oval 15"/>
          <p:cNvSpPr/>
          <p:nvPr/>
        </p:nvSpPr>
        <p:spPr>
          <a:xfrm>
            <a:off x="10479667" y="1030100"/>
            <a:ext cx="259649" cy="259649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7" name="Oval 16"/>
          <p:cNvSpPr/>
          <p:nvPr/>
        </p:nvSpPr>
        <p:spPr>
          <a:xfrm>
            <a:off x="11168180" y="1683695"/>
            <a:ext cx="259649" cy="259649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8" name="Oval 17"/>
          <p:cNvSpPr/>
          <p:nvPr/>
        </p:nvSpPr>
        <p:spPr>
          <a:xfrm>
            <a:off x="11823067" y="1030100"/>
            <a:ext cx="259649" cy="259649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9" name="Curved Connector 18"/>
          <p:cNvCxnSpPr>
            <a:stCxn id="16" idx="0"/>
            <a:endCxn id="18" idx="0"/>
          </p:cNvCxnSpPr>
          <p:nvPr/>
        </p:nvCxnSpPr>
        <p:spPr>
          <a:xfrm rot="5400000" flipH="1" flipV="1">
            <a:off x="11281192" y="358400"/>
            <a:ext cx="12700" cy="1343400"/>
          </a:xfrm>
          <a:prstGeom prst="curvedConnector3">
            <a:avLst>
              <a:gd name="adj1" fmla="val 4004087"/>
            </a:avLst>
          </a:prstGeom>
          <a:noFill/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urved Connector 19"/>
          <p:cNvCxnSpPr>
            <a:stCxn id="18" idx="4"/>
            <a:endCxn id="17" idx="6"/>
          </p:cNvCxnSpPr>
          <p:nvPr/>
        </p:nvCxnSpPr>
        <p:spPr>
          <a:xfrm rot="5400000">
            <a:off x="11428476" y="1289103"/>
            <a:ext cx="523771" cy="525063"/>
          </a:xfrm>
          <a:prstGeom prst="curvedConnector2">
            <a:avLst/>
          </a:prstGeom>
          <a:noFill/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Curved Connector 20"/>
          <p:cNvCxnSpPr>
            <a:stCxn id="17" idx="2"/>
            <a:endCxn id="16" idx="4"/>
          </p:cNvCxnSpPr>
          <p:nvPr/>
        </p:nvCxnSpPr>
        <p:spPr>
          <a:xfrm rot="10800000">
            <a:off x="10609492" y="1289750"/>
            <a:ext cx="558688" cy="523771"/>
          </a:xfrm>
          <a:prstGeom prst="curvedConnector2">
            <a:avLst/>
          </a:prstGeom>
          <a:noFill/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Oval 21"/>
          <p:cNvSpPr/>
          <p:nvPr/>
        </p:nvSpPr>
        <p:spPr>
          <a:xfrm>
            <a:off x="6964239" y="2753429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3" name="Oval 22"/>
          <p:cNvSpPr/>
          <p:nvPr/>
        </p:nvSpPr>
        <p:spPr>
          <a:xfrm>
            <a:off x="6964239" y="3115659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4" name="Oval 23"/>
          <p:cNvSpPr/>
          <p:nvPr/>
        </p:nvSpPr>
        <p:spPr>
          <a:xfrm>
            <a:off x="9106945" y="2753429"/>
            <a:ext cx="259649" cy="259649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Oval 24"/>
          <p:cNvSpPr/>
          <p:nvPr/>
        </p:nvSpPr>
        <p:spPr>
          <a:xfrm>
            <a:off x="9106945" y="3483888"/>
            <a:ext cx="259649" cy="259649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6" name="Oval 25"/>
          <p:cNvSpPr/>
          <p:nvPr/>
        </p:nvSpPr>
        <p:spPr>
          <a:xfrm>
            <a:off x="11225110" y="2753429"/>
            <a:ext cx="259649" cy="259649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Oval 26"/>
          <p:cNvSpPr/>
          <p:nvPr/>
        </p:nvSpPr>
        <p:spPr>
          <a:xfrm>
            <a:off x="11225110" y="3115659"/>
            <a:ext cx="259649" cy="259649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8" name="Oval 27"/>
          <p:cNvSpPr/>
          <p:nvPr/>
        </p:nvSpPr>
        <p:spPr>
          <a:xfrm>
            <a:off x="11225110" y="3483888"/>
            <a:ext cx="259649" cy="259649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9246952" y="4140639"/>
            <a:ext cx="17784" cy="743026"/>
          </a:xfrm>
          <a:prstGeom prst="straightConnector1">
            <a:avLst/>
          </a:prstGeom>
          <a:ln w="53975" cmpd="dbl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8654022" y="5160425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Oval 30"/>
          <p:cNvSpPr/>
          <p:nvPr/>
        </p:nvSpPr>
        <p:spPr>
          <a:xfrm>
            <a:off x="9136674" y="5160425"/>
            <a:ext cx="259649" cy="259649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9619327" y="5150942"/>
            <a:ext cx="259649" cy="259649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8560145" y="5018602"/>
            <a:ext cx="1420854" cy="517225"/>
          </a:xfrm>
          <a:prstGeom prst="line">
            <a:avLst/>
          </a:prstGeom>
          <a:ln w="28575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8560145" y="5018605"/>
            <a:ext cx="1420854" cy="517222"/>
          </a:xfrm>
          <a:prstGeom prst="line">
            <a:avLst/>
          </a:prstGeom>
          <a:ln w="28575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50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Cartesian Abstraction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May produce unreachable states</a:t>
            </a:r>
          </a:p>
          <a:p>
            <a:endParaRPr lang="en-US" dirty="0"/>
          </a:p>
          <a:p>
            <a:r>
              <a:rPr lang="en-US" dirty="0"/>
              <a:t>No false alarms for </a:t>
            </a:r>
            <a:r>
              <a:rPr lang="en-US" i="1" dirty="0"/>
              <a:t>Reverting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networks</a:t>
            </a:r>
          </a:p>
          <a:p>
            <a:endParaRPr lang="en-US" dirty="0"/>
          </a:p>
          <a:p>
            <a:r>
              <a:rPr lang="en-US" dirty="0"/>
              <a:t>Middleboxes may revert to </a:t>
            </a:r>
            <a:br>
              <a:rPr lang="en-US" dirty="0"/>
            </a:br>
            <a:r>
              <a:rPr lang="en-US" dirty="0"/>
              <a:t>initial state</a:t>
            </a:r>
          </a:p>
          <a:p>
            <a:pPr lvl="1"/>
            <a:r>
              <a:rPr lang="en-US" dirty="0"/>
              <a:t>Soft state</a:t>
            </a:r>
          </a:p>
          <a:p>
            <a:pPr lvl="1"/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394247" y="1565102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6980354" y="863084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Oval 5"/>
          <p:cNvSpPr/>
          <p:nvPr/>
        </p:nvSpPr>
        <p:spPr>
          <a:xfrm>
            <a:off x="7542329" y="1502748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7" name="Straight Arrow Connector 6"/>
          <p:cNvCxnSpPr>
            <a:stCxn id="4" idx="7"/>
            <a:endCxn id="5" idx="3"/>
          </p:cNvCxnSpPr>
          <p:nvPr/>
        </p:nvCxnSpPr>
        <p:spPr>
          <a:xfrm flipV="1">
            <a:off x="6615871" y="1084708"/>
            <a:ext cx="402508" cy="518419"/>
          </a:xfrm>
          <a:prstGeom prst="straightConnector1">
            <a:avLst/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Straight Arrow Connector 7"/>
          <p:cNvCxnSpPr>
            <a:stCxn id="5" idx="5"/>
            <a:endCxn id="6" idx="1"/>
          </p:cNvCxnSpPr>
          <p:nvPr/>
        </p:nvCxnSpPr>
        <p:spPr>
          <a:xfrm>
            <a:off x="7201978" y="1084708"/>
            <a:ext cx="378376" cy="456065"/>
          </a:xfrm>
          <a:prstGeom prst="straightConnector1">
            <a:avLst/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Arc 8"/>
          <p:cNvSpPr/>
          <p:nvPr/>
        </p:nvSpPr>
        <p:spPr>
          <a:xfrm>
            <a:off x="7566302" y="1210630"/>
            <a:ext cx="209450" cy="335120"/>
          </a:xfrm>
          <a:prstGeom prst="arc">
            <a:avLst>
              <a:gd name="adj1" fmla="val 6997998"/>
              <a:gd name="adj2" fmla="val 3360527"/>
            </a:avLst>
          </a:pr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529208" y="1547618"/>
            <a:ext cx="259649" cy="259649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9705047" y="1517041"/>
            <a:ext cx="259649" cy="259649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Oval 11"/>
          <p:cNvSpPr/>
          <p:nvPr/>
        </p:nvSpPr>
        <p:spPr>
          <a:xfrm>
            <a:off x="9878976" y="795763"/>
            <a:ext cx="259649" cy="259649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3" name="Straight Arrow Connector 12"/>
          <p:cNvCxnSpPr>
            <a:stCxn id="10" idx="6"/>
            <a:endCxn id="11" idx="2"/>
          </p:cNvCxnSpPr>
          <p:nvPr/>
        </p:nvCxnSpPr>
        <p:spPr>
          <a:xfrm flipV="1">
            <a:off x="8788857" y="1646866"/>
            <a:ext cx="916190" cy="30577"/>
          </a:xfrm>
          <a:prstGeom prst="straightConnector1">
            <a:avLst/>
          </a:pr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Arrow Connector 13"/>
          <p:cNvCxnSpPr>
            <a:stCxn id="11" idx="0"/>
            <a:endCxn id="12" idx="3"/>
          </p:cNvCxnSpPr>
          <p:nvPr/>
        </p:nvCxnSpPr>
        <p:spPr>
          <a:xfrm flipV="1">
            <a:off x="9834872" y="1017387"/>
            <a:ext cx="82129" cy="499654"/>
          </a:xfrm>
          <a:prstGeom prst="straightConnector1">
            <a:avLst/>
          </a:pr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Curved Connector 14"/>
          <p:cNvCxnSpPr>
            <a:stCxn id="10" idx="7"/>
            <a:endCxn id="12" idx="2"/>
          </p:cNvCxnSpPr>
          <p:nvPr/>
        </p:nvCxnSpPr>
        <p:spPr>
          <a:xfrm rot="5400000" flipH="1" flipV="1">
            <a:off x="8984877" y="691544"/>
            <a:ext cx="660055" cy="1128144"/>
          </a:xfrm>
          <a:prstGeom prst="curvedConnector2">
            <a:avLst/>
          </a:pr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Oval 15"/>
          <p:cNvSpPr/>
          <p:nvPr/>
        </p:nvSpPr>
        <p:spPr>
          <a:xfrm>
            <a:off x="10479667" y="1030100"/>
            <a:ext cx="259649" cy="259649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7" name="Oval 16"/>
          <p:cNvSpPr/>
          <p:nvPr/>
        </p:nvSpPr>
        <p:spPr>
          <a:xfrm>
            <a:off x="11168180" y="1683695"/>
            <a:ext cx="259649" cy="259649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8" name="Oval 17"/>
          <p:cNvSpPr/>
          <p:nvPr/>
        </p:nvSpPr>
        <p:spPr>
          <a:xfrm>
            <a:off x="11823067" y="1030100"/>
            <a:ext cx="259649" cy="259649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9" name="Curved Connector 18"/>
          <p:cNvCxnSpPr>
            <a:stCxn id="16" idx="0"/>
            <a:endCxn id="18" idx="0"/>
          </p:cNvCxnSpPr>
          <p:nvPr/>
        </p:nvCxnSpPr>
        <p:spPr>
          <a:xfrm rot="5400000" flipH="1" flipV="1">
            <a:off x="11281192" y="358400"/>
            <a:ext cx="12700" cy="1343400"/>
          </a:xfrm>
          <a:prstGeom prst="curvedConnector3">
            <a:avLst>
              <a:gd name="adj1" fmla="val 4004087"/>
            </a:avLst>
          </a:prstGeom>
          <a:noFill/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urved Connector 19"/>
          <p:cNvCxnSpPr>
            <a:stCxn id="18" idx="4"/>
            <a:endCxn id="17" idx="6"/>
          </p:cNvCxnSpPr>
          <p:nvPr/>
        </p:nvCxnSpPr>
        <p:spPr>
          <a:xfrm rot="5400000">
            <a:off x="11428476" y="1289103"/>
            <a:ext cx="523771" cy="525063"/>
          </a:xfrm>
          <a:prstGeom prst="curvedConnector2">
            <a:avLst/>
          </a:prstGeom>
          <a:noFill/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Curved Connector 20"/>
          <p:cNvCxnSpPr>
            <a:stCxn id="17" idx="2"/>
            <a:endCxn id="16" idx="4"/>
          </p:cNvCxnSpPr>
          <p:nvPr/>
        </p:nvCxnSpPr>
        <p:spPr>
          <a:xfrm rot="10800000">
            <a:off x="10609492" y="1289750"/>
            <a:ext cx="558688" cy="523771"/>
          </a:xfrm>
          <a:prstGeom prst="curvedConnector2">
            <a:avLst/>
          </a:prstGeom>
          <a:noFill/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Oval 21"/>
          <p:cNvSpPr/>
          <p:nvPr/>
        </p:nvSpPr>
        <p:spPr>
          <a:xfrm>
            <a:off x="6964239" y="2753429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3" name="Oval 22"/>
          <p:cNvSpPr/>
          <p:nvPr/>
        </p:nvSpPr>
        <p:spPr>
          <a:xfrm>
            <a:off x="6964239" y="3115659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4" name="Oval 23"/>
          <p:cNvSpPr/>
          <p:nvPr/>
        </p:nvSpPr>
        <p:spPr>
          <a:xfrm>
            <a:off x="9106945" y="2753429"/>
            <a:ext cx="259649" cy="259649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Oval 24"/>
          <p:cNvSpPr/>
          <p:nvPr/>
        </p:nvSpPr>
        <p:spPr>
          <a:xfrm>
            <a:off x="9106945" y="3483888"/>
            <a:ext cx="259649" cy="259649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6" name="Oval 25"/>
          <p:cNvSpPr/>
          <p:nvPr/>
        </p:nvSpPr>
        <p:spPr>
          <a:xfrm>
            <a:off x="11225110" y="2753429"/>
            <a:ext cx="259649" cy="259649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Oval 26"/>
          <p:cNvSpPr/>
          <p:nvPr/>
        </p:nvSpPr>
        <p:spPr>
          <a:xfrm>
            <a:off x="11225110" y="3115659"/>
            <a:ext cx="259649" cy="259649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8" name="Oval 27"/>
          <p:cNvSpPr/>
          <p:nvPr/>
        </p:nvSpPr>
        <p:spPr>
          <a:xfrm>
            <a:off x="11225110" y="3483888"/>
            <a:ext cx="259649" cy="259649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9246952" y="4140639"/>
            <a:ext cx="17784" cy="743026"/>
          </a:xfrm>
          <a:prstGeom prst="straightConnector1">
            <a:avLst/>
          </a:prstGeom>
          <a:ln w="53975" cmpd="dbl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8654022" y="5160425"/>
            <a:ext cx="259649" cy="25964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Oval 30"/>
          <p:cNvSpPr/>
          <p:nvPr/>
        </p:nvSpPr>
        <p:spPr>
          <a:xfrm>
            <a:off x="9136674" y="5160425"/>
            <a:ext cx="259649" cy="259649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9619327" y="5150942"/>
            <a:ext cx="259649" cy="259649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8560145" y="5018602"/>
            <a:ext cx="1420854" cy="517225"/>
          </a:xfrm>
          <a:prstGeom prst="line">
            <a:avLst/>
          </a:prstGeom>
          <a:ln w="28575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8560145" y="5018605"/>
            <a:ext cx="1420854" cy="517222"/>
          </a:xfrm>
          <a:prstGeom prst="line">
            <a:avLst/>
          </a:prstGeom>
          <a:ln w="28575">
            <a:solidFill>
              <a:srgbClr val="FF6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75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Times New Roman (Hebrew)"/>
      </a:majorFont>
      <a:minorFont>
        <a:latin typeface="Times New Roman"/>
        <a:ea typeface=""/>
        <a:cs typeface="Times New Roman (Hebrew)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cs typeface="Times New Roman (Hebrew)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cs typeface="Times New Roman (Hebrew)" panose="02020603050405020304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12523</TotalTime>
  <Words>2797</Words>
  <Application>Microsoft Office PowerPoint</Application>
  <PresentationFormat>Widescreen</PresentationFormat>
  <Paragraphs>1093</Paragraphs>
  <Slides>97</Slides>
  <Notes>15</Notes>
  <HiddenSlides>34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16" baseType="lpstr">
      <vt:lpstr>Arial</vt:lpstr>
      <vt:lpstr>Calibri</vt:lpstr>
      <vt:lpstr>Calibri Light</vt:lpstr>
      <vt:lpstr>Cambria Math</vt:lpstr>
      <vt:lpstr>Consolas</vt:lpstr>
      <vt:lpstr>Courier New</vt:lpstr>
      <vt:lpstr>Mangal</vt:lpstr>
      <vt:lpstr>Math A</vt:lpstr>
      <vt:lpstr>Math B</vt:lpstr>
      <vt:lpstr>Math C</vt:lpstr>
      <vt:lpstr>Monotype Sorts</vt:lpstr>
      <vt:lpstr>Roboto</vt:lpstr>
      <vt:lpstr>Symbol</vt:lpstr>
      <vt:lpstr>Times New Roman</vt:lpstr>
      <vt:lpstr>Times New Roman (Hebrew)</vt:lpstr>
      <vt:lpstr>Wingdings</vt:lpstr>
      <vt:lpstr>Office Theme</vt:lpstr>
      <vt:lpstr>Default Design</vt:lpstr>
      <vt:lpstr>Document</vt:lpstr>
      <vt:lpstr>Abstractions for Proving Isolation in Stateful Networks</vt:lpstr>
      <vt:lpstr>Collaborators</vt:lpstr>
      <vt:lpstr>The Network Isolation Problem</vt:lpstr>
      <vt:lpstr>The Network Isolation Problem</vt:lpstr>
      <vt:lpstr>Why bother?</vt:lpstr>
      <vt:lpstr>PowerPoint Presentation</vt:lpstr>
      <vt:lpstr>Middleboxes</vt:lpstr>
      <vt:lpstr>Local enhancements: Riverbed</vt:lpstr>
      <vt:lpstr>Two Views of Middleboxes</vt:lpstr>
      <vt:lpstr>Why Bother?</vt:lpstr>
      <vt:lpstr>But stateful network verification is hard</vt:lpstr>
      <vt:lpstr>Interaction Introduces Bugs</vt:lpstr>
      <vt:lpstr>Lesson one in Automatic Verification </vt:lpstr>
      <vt:lpstr>Abstract Interpretation</vt:lpstr>
      <vt:lpstr>Odd/Even Abstract Interpretation</vt:lpstr>
      <vt:lpstr>Odd/Even Abstract Interpretation</vt:lpstr>
      <vt:lpstr>Odd/Even Abstract Interpretation</vt:lpstr>
      <vt:lpstr>Concrete Interpretation</vt:lpstr>
      <vt:lpstr>Abstract Interpretation</vt:lpstr>
      <vt:lpstr>Cartesian Abstraction</vt:lpstr>
      <vt:lpstr>Cartesian Abstraction</vt:lpstr>
      <vt:lpstr>Lesson two in Automatic Verification </vt:lpstr>
      <vt:lpstr>How can we abstract network programs?</vt:lpstr>
      <vt:lpstr>Our contribution</vt:lpstr>
      <vt:lpstr>Our Hypothesis – For Safety, MiddleboxFSM</vt:lpstr>
      <vt:lpstr>pfSense/iptable Commercial Firewalls</vt:lpstr>
      <vt:lpstr>pfSense/iptable: Finite State Space</vt:lpstr>
      <vt:lpstr>Other Middleboxes</vt:lpstr>
      <vt:lpstr>Simplified FSM - Firewall</vt:lpstr>
      <vt:lpstr>Simplified FSM - Firewall</vt:lpstr>
      <vt:lpstr>Simplified FSM - Firewall</vt:lpstr>
      <vt:lpstr>PL to the Rescue</vt:lpstr>
      <vt:lpstr>Interaction Between Middlebox Executions</vt:lpstr>
      <vt:lpstr>Interaction Between Middlebox Executions</vt:lpstr>
      <vt:lpstr>Interaction Between Middleboxe Executions</vt:lpstr>
      <vt:lpstr>Undecidability [TACAS’16]</vt:lpstr>
      <vt:lpstr>Network Abstractions</vt:lpstr>
      <vt:lpstr>Unordered Channels Abstraction</vt:lpstr>
      <vt:lpstr>Unordered Channels Abstraction</vt:lpstr>
      <vt:lpstr>Unordered Channels Abstraction</vt:lpstr>
      <vt:lpstr>Unordered Channels Abstraction</vt:lpstr>
      <vt:lpstr>Unordered Channels Abstraction</vt:lpstr>
      <vt:lpstr>Unordered Channels Abstraction</vt:lpstr>
      <vt:lpstr>Unordered Channels Abstraction</vt:lpstr>
      <vt:lpstr>Unordered Channels Abstraction</vt:lpstr>
      <vt:lpstr>Unordered Channels Abstraction</vt:lpstr>
      <vt:lpstr>Middlebox State Abstractions</vt:lpstr>
      <vt:lpstr>Challenge</vt:lpstr>
      <vt:lpstr>Correlated bits example</vt:lpstr>
      <vt:lpstr>Correlated bits example</vt:lpstr>
      <vt:lpstr>Correlated bits example</vt:lpstr>
      <vt:lpstr>After Cartesian abstraction</vt:lpstr>
      <vt:lpstr>Packet State</vt:lpstr>
      <vt:lpstr>Packet state example</vt:lpstr>
      <vt:lpstr>Packet state example</vt:lpstr>
      <vt:lpstr>Packet state example</vt:lpstr>
      <vt:lpstr>Cartesian packet state example</vt:lpstr>
      <vt:lpstr>When is this precise?</vt:lpstr>
      <vt:lpstr>Precise in Reverting Networks</vt:lpstr>
      <vt:lpstr>Simplified FSM - Firewall</vt:lpstr>
      <vt:lpstr>Reverting Networks</vt:lpstr>
      <vt:lpstr>Complexity Results</vt:lpstr>
      <vt:lpstr>Initial Experimental Results</vt:lpstr>
      <vt:lpstr>Scalability Testing - Hosts</vt:lpstr>
      <vt:lpstr>Scalability Testing - Middleboxes</vt:lpstr>
      <vt:lpstr>Related Approaches to Stateful Verification</vt:lpstr>
      <vt:lpstr>Further Work</vt:lpstr>
      <vt:lpstr>Summary</vt:lpstr>
      <vt:lpstr>Packet State</vt:lpstr>
      <vt:lpstr>Packet State</vt:lpstr>
      <vt:lpstr>Packet State</vt:lpstr>
      <vt:lpstr>Packet State</vt:lpstr>
      <vt:lpstr>Packet State</vt:lpstr>
      <vt:lpstr>Packet State</vt:lpstr>
      <vt:lpstr>Packet State</vt:lpstr>
      <vt:lpstr>Packet State Cartesian Abstraction</vt:lpstr>
      <vt:lpstr>Cartesian Abstraction</vt:lpstr>
      <vt:lpstr>Cartesian Abstraction</vt:lpstr>
      <vt:lpstr>Cartesian Abstraction</vt:lpstr>
      <vt:lpstr>Cartesian Abstraction</vt:lpstr>
      <vt:lpstr>False Alarm – Cartesian Abstraction</vt:lpstr>
      <vt:lpstr>False Alarm – Cartesian Abstraction</vt:lpstr>
      <vt:lpstr>False Alarm – Cartesian Abstraction</vt:lpstr>
      <vt:lpstr>False Alarm – Cartesian Abstraction</vt:lpstr>
      <vt:lpstr>False Alarm – Cartesian Abstraction</vt:lpstr>
      <vt:lpstr>False Alarm – Cartesian Abstraction</vt:lpstr>
      <vt:lpstr>False Alarm – Cartesian Abstraction</vt:lpstr>
      <vt:lpstr>False Alarm – Cartesian Abstraction</vt:lpstr>
      <vt:lpstr>False Alarm – Cartesian Abstraction</vt:lpstr>
      <vt:lpstr>Cartesian Abstraction</vt:lpstr>
      <vt:lpstr>Cartesian Abstraction</vt:lpstr>
      <vt:lpstr>Cartesian Abstraction</vt:lpstr>
      <vt:lpstr>Cartesian Abstraction</vt:lpstr>
      <vt:lpstr>Cartesian Abstraction</vt:lpstr>
      <vt:lpstr>Cartesian Abstraction</vt:lpstr>
      <vt:lpstr>Cartesian Abstraction</vt:lpstr>
      <vt:lpstr>Cartesian Abstraction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Modular Safety Verification for Stateful Networks</dc:title>
  <dc:creator>Kalev Alpernas</dc:creator>
  <cp:lastModifiedBy>Mooly Sagiv</cp:lastModifiedBy>
  <cp:revision>164</cp:revision>
  <dcterms:created xsi:type="dcterms:W3CDTF">2017-03-23T10:43:40Z</dcterms:created>
  <dcterms:modified xsi:type="dcterms:W3CDTF">2017-08-21T17:54:23Z</dcterms:modified>
</cp:coreProperties>
</file>